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Helvetica World" charset="1" panose="020B0500040000020004"/>
      <p:regular r:id="rId11"/>
    </p:embeddedFont>
    <p:embeddedFont>
      <p:font typeface="Helvetica World Bold" charset="1" panose="020B0800040000020004"/>
      <p:regular r:id="rId12"/>
    </p:embeddedFont>
    <p:embeddedFont>
      <p:font typeface="Helvetica World Italics" charset="1" panose="020B0500040000090004"/>
      <p:regular r:id="rId13"/>
    </p:embeddedFont>
    <p:embeddedFont>
      <p:font typeface="Helvetica World Bold Italics" charset="1" panose="020B08000400000900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Inter" charset="1" panose="020B0502030000000004"/>
      <p:regular r:id="rId21"/>
    </p:embeddedFont>
    <p:embeddedFont>
      <p:font typeface="Inter Bold" charset="1" panose="020B0802030000000004"/>
      <p:regular r:id="rId22"/>
    </p:embeddedFont>
    <p:embeddedFont>
      <p:font typeface="Inter Italics" charset="1" panose="020B0502030000000004"/>
      <p:regular r:id="rId23"/>
    </p:embeddedFont>
    <p:embeddedFont>
      <p:font typeface="Inter Bold Italics" charset="1" panose="020B0802030000000004"/>
      <p:regular r:id="rId24"/>
    </p:embeddedFont>
    <p:embeddedFont>
      <p:font typeface="Inter Thin" charset="1" panose="020B0A02050000000004"/>
      <p:regular r:id="rId25"/>
    </p:embeddedFont>
    <p:embeddedFont>
      <p:font typeface="Inter Thin Italics" charset="1" panose="020B0A02050000000004"/>
      <p:regular r:id="rId26"/>
    </p:embeddedFont>
    <p:embeddedFont>
      <p:font typeface="Inter Extra-Light" charset="1" panose="02000503000000020004"/>
      <p:regular r:id="rId27"/>
    </p:embeddedFont>
    <p:embeddedFont>
      <p:font typeface="Inter Light" charset="1" panose="02000503000000020004"/>
      <p:regular r:id="rId28"/>
    </p:embeddedFont>
    <p:embeddedFont>
      <p:font typeface="Inter Medium" charset="1" panose="02000503000000020004"/>
      <p:regular r:id="rId29"/>
    </p:embeddedFont>
    <p:embeddedFont>
      <p:font typeface="Inter Semi-Bold" charset="1" panose="02000503000000020004"/>
      <p:regular r:id="rId30"/>
    </p:embeddedFont>
    <p:embeddedFont>
      <p:font typeface="Inter Ultra-Bold" charset="1" panose="02000503000000020004"/>
      <p:regular r:id="rId31"/>
    </p:embeddedFont>
    <p:embeddedFont>
      <p:font typeface="Inter Heavy" charset="1" panose="0200050300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059764" y="5947177"/>
            <a:ext cx="3686298" cy="3890287"/>
            <a:chOff x="0" y="0"/>
            <a:chExt cx="1672324" cy="1764865"/>
          </a:xfrm>
        </p:grpSpPr>
        <p:sp>
          <p:nvSpPr>
            <p:cNvPr name="Freeform 3" id="3"/>
            <p:cNvSpPr/>
            <p:nvPr/>
          </p:nvSpPr>
          <p:spPr>
            <a:xfrm flipH="false" flipV="false" rot="0">
              <a:off x="0" y="0"/>
              <a:ext cx="1672324" cy="1764865"/>
            </a:xfrm>
            <a:custGeom>
              <a:avLst/>
              <a:gdLst/>
              <a:ahLst/>
              <a:cxnLst/>
              <a:rect r="r" b="b" t="t" l="l"/>
              <a:pathLst>
                <a:path h="1764865" w="1672324">
                  <a:moveTo>
                    <a:pt x="0" y="0"/>
                  </a:moveTo>
                  <a:lnTo>
                    <a:pt x="1672324" y="0"/>
                  </a:lnTo>
                  <a:lnTo>
                    <a:pt x="1672324" y="1764865"/>
                  </a:lnTo>
                  <a:lnTo>
                    <a:pt x="0" y="1764865"/>
                  </a:lnTo>
                  <a:close/>
                </a:path>
              </a:pathLst>
            </a:custGeom>
            <a:solidFill>
              <a:srgbClr val="FF9430"/>
            </a:solidFill>
          </p:spPr>
        </p:sp>
        <p:sp>
          <p:nvSpPr>
            <p:cNvPr name="TextBox 4" id="4"/>
            <p:cNvSpPr txBox="true"/>
            <p:nvPr/>
          </p:nvSpPr>
          <p:spPr>
            <a:xfrm>
              <a:off x="0" y="-28575"/>
              <a:ext cx="1672324" cy="1793440"/>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2622062" y="4532465"/>
            <a:ext cx="4968971" cy="4968971"/>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6350000" y="6350000"/>
                  </a:moveTo>
                  <a:lnTo>
                    <a:pt x="0" y="6350000"/>
                  </a:lnTo>
                  <a:lnTo>
                    <a:pt x="0" y="0"/>
                  </a:lnTo>
                  <a:cubicBezTo>
                    <a:pt x="3506470" y="0"/>
                    <a:pt x="6350000" y="2843530"/>
                    <a:pt x="6350000" y="6350000"/>
                  </a:cubicBezTo>
                  <a:close/>
                </a:path>
              </a:pathLst>
            </a:custGeom>
            <a:blipFill>
              <a:blip r:embed="rId2"/>
              <a:stretch>
                <a:fillRect l="-25000" t="0" r="-24999" b="0"/>
              </a:stretch>
            </a:blipFill>
          </p:spPr>
        </p:sp>
      </p:grpSp>
      <p:grpSp>
        <p:nvGrpSpPr>
          <p:cNvPr name="Group 7" id="7"/>
          <p:cNvGrpSpPr/>
          <p:nvPr/>
        </p:nvGrpSpPr>
        <p:grpSpPr>
          <a:xfrm rot="0">
            <a:off x="17746062" y="2010306"/>
            <a:ext cx="899502" cy="914172"/>
            <a:chOff x="0" y="0"/>
            <a:chExt cx="646107" cy="656644"/>
          </a:xfrm>
        </p:grpSpPr>
        <p:sp>
          <p:nvSpPr>
            <p:cNvPr name="Freeform 8" id="8"/>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FF9430"/>
            </a:solidFill>
          </p:spPr>
        </p:sp>
        <p:sp>
          <p:nvSpPr>
            <p:cNvPr name="TextBox 9" id="9"/>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grpSp>
        <p:nvGrpSpPr>
          <p:cNvPr name="Group 10" id="10"/>
          <p:cNvGrpSpPr/>
          <p:nvPr/>
        </p:nvGrpSpPr>
        <p:grpSpPr>
          <a:xfrm rot="0">
            <a:off x="10725768" y="9681991"/>
            <a:ext cx="899502" cy="914172"/>
            <a:chOff x="0" y="0"/>
            <a:chExt cx="646107" cy="656644"/>
          </a:xfrm>
        </p:grpSpPr>
        <p:sp>
          <p:nvSpPr>
            <p:cNvPr name="Freeform 11" id="11"/>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CD6918"/>
            </a:solidFill>
          </p:spPr>
        </p:sp>
        <p:sp>
          <p:nvSpPr>
            <p:cNvPr name="TextBox 12" id="12"/>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sp>
        <p:nvSpPr>
          <p:cNvPr name="Freeform 13" id="13"/>
          <p:cNvSpPr/>
          <p:nvPr/>
        </p:nvSpPr>
        <p:spPr>
          <a:xfrm flipH="false" flipV="false" rot="0">
            <a:off x="13157847" y="452073"/>
            <a:ext cx="3083600" cy="3083600"/>
          </a:xfrm>
          <a:custGeom>
            <a:avLst/>
            <a:gdLst/>
            <a:ahLst/>
            <a:cxnLst/>
            <a:rect r="r" b="b" t="t" l="l"/>
            <a:pathLst>
              <a:path h="3083600" w="3083600">
                <a:moveTo>
                  <a:pt x="0" y="0"/>
                </a:moveTo>
                <a:lnTo>
                  <a:pt x="3083600" y="0"/>
                </a:lnTo>
                <a:lnTo>
                  <a:pt x="3083600" y="3083600"/>
                </a:lnTo>
                <a:lnTo>
                  <a:pt x="0" y="3083600"/>
                </a:lnTo>
                <a:lnTo>
                  <a:pt x="0" y="0"/>
                </a:lnTo>
                <a:close/>
              </a:path>
            </a:pathLst>
          </a:custGeom>
          <a:blipFill>
            <a:blip r:embed="rId3"/>
            <a:stretch>
              <a:fillRect l="0" t="0" r="0" b="0"/>
            </a:stretch>
          </a:blipFill>
        </p:spPr>
      </p:sp>
      <p:sp>
        <p:nvSpPr>
          <p:cNvPr name="TextBox 14" id="14"/>
          <p:cNvSpPr txBox="true"/>
          <p:nvPr/>
        </p:nvSpPr>
        <p:spPr>
          <a:xfrm rot="0">
            <a:off x="1147060" y="1357933"/>
            <a:ext cx="10505837" cy="1566544"/>
          </a:xfrm>
          <a:prstGeom prst="rect">
            <a:avLst/>
          </a:prstGeom>
        </p:spPr>
        <p:txBody>
          <a:bodyPr anchor="t" rtlCol="false" tIns="0" lIns="0" bIns="0" rIns="0">
            <a:spAutoFit/>
          </a:bodyPr>
          <a:lstStyle/>
          <a:p>
            <a:pPr algn="ctr">
              <a:lnSpc>
                <a:spcPts val="12880"/>
              </a:lnSpc>
            </a:pPr>
            <a:r>
              <a:rPr lang="en-US" sz="9200">
                <a:solidFill>
                  <a:srgbClr val="FF914D"/>
                </a:solidFill>
                <a:latin typeface="Canva Sans Bold"/>
              </a:rPr>
              <a:t>Presentation Title </a:t>
            </a:r>
          </a:p>
        </p:txBody>
      </p:sp>
      <p:sp>
        <p:nvSpPr>
          <p:cNvPr name="TextBox 15" id="15"/>
          <p:cNvSpPr txBox="true"/>
          <p:nvPr/>
        </p:nvSpPr>
        <p:spPr>
          <a:xfrm rot="0">
            <a:off x="1028700" y="4287173"/>
            <a:ext cx="12129147" cy="3879723"/>
          </a:xfrm>
          <a:prstGeom prst="rect">
            <a:avLst/>
          </a:prstGeom>
        </p:spPr>
        <p:txBody>
          <a:bodyPr anchor="t" rtlCol="false" tIns="0" lIns="0" bIns="0" rIns="0">
            <a:spAutoFit/>
          </a:bodyPr>
          <a:lstStyle/>
          <a:p>
            <a:pPr algn="ctr">
              <a:lnSpc>
                <a:spcPts val="7851"/>
              </a:lnSpc>
            </a:pPr>
            <a:r>
              <a:rPr lang="en-US" sz="5199">
                <a:solidFill>
                  <a:srgbClr val="FFFFFF"/>
                </a:solidFill>
                <a:latin typeface="Canva Sans"/>
              </a:rPr>
              <a:t>TITLE : - Predicting the Compressive Strength of Concrete Using ML Methods</a:t>
            </a:r>
          </a:p>
          <a:p>
            <a:pPr algn="ctr">
              <a:lnSpc>
                <a:spcPts val="727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3796313" y="6066029"/>
            <a:ext cx="4625575" cy="4097289"/>
            <a:chOff x="0" y="0"/>
            <a:chExt cx="6167433" cy="5463051"/>
          </a:xfrm>
        </p:grpSpPr>
        <p:pic>
          <p:nvPicPr>
            <p:cNvPr name="Picture 3" id="3"/>
            <p:cNvPicPr>
              <a:picLocks noChangeAspect="true"/>
            </p:cNvPicPr>
            <p:nvPr/>
          </p:nvPicPr>
          <p:blipFill>
            <a:blip r:embed="rId2"/>
            <a:srcRect l="0" t="5710" r="0" b="5710"/>
            <a:stretch>
              <a:fillRect/>
            </a:stretch>
          </p:blipFill>
          <p:spPr>
            <a:xfrm flipH="false" flipV="false">
              <a:off x="0" y="0"/>
              <a:ext cx="6167433" cy="5463051"/>
            </a:xfrm>
            <a:prstGeom prst="rect">
              <a:avLst/>
            </a:prstGeom>
          </p:spPr>
        </p:pic>
      </p:grpSp>
      <p:sp>
        <p:nvSpPr>
          <p:cNvPr name="Freeform 4" id="4"/>
          <p:cNvSpPr/>
          <p:nvPr/>
        </p:nvSpPr>
        <p:spPr>
          <a:xfrm flipH="true" flipV="false" rot="5400000">
            <a:off x="13796313" y="1437183"/>
            <a:ext cx="4329867" cy="4329867"/>
          </a:xfrm>
          <a:custGeom>
            <a:avLst/>
            <a:gdLst/>
            <a:ahLst/>
            <a:cxnLst/>
            <a:rect r="r" b="b" t="t" l="l"/>
            <a:pathLst>
              <a:path h="4329867" w="4329867">
                <a:moveTo>
                  <a:pt x="4329868" y="0"/>
                </a:moveTo>
                <a:lnTo>
                  <a:pt x="0" y="0"/>
                </a:lnTo>
                <a:lnTo>
                  <a:pt x="0" y="4329867"/>
                </a:lnTo>
                <a:lnTo>
                  <a:pt x="4329868" y="4329867"/>
                </a:lnTo>
                <a:lnTo>
                  <a:pt x="432986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69647" y="1691611"/>
            <a:ext cx="10481830" cy="839295"/>
          </a:xfrm>
          <a:prstGeom prst="rect">
            <a:avLst/>
          </a:prstGeom>
        </p:spPr>
        <p:txBody>
          <a:bodyPr anchor="t" rtlCol="false" tIns="0" lIns="0" bIns="0" rIns="0">
            <a:spAutoFit/>
          </a:bodyPr>
          <a:lstStyle/>
          <a:p>
            <a:pPr>
              <a:lnSpc>
                <a:spcPts val="5815"/>
              </a:lnSpc>
            </a:pPr>
            <a:r>
              <a:rPr lang="en-US" sz="5287">
                <a:solidFill>
                  <a:srgbClr val="FFFFFF"/>
                </a:solidFill>
                <a:latin typeface="Helvetica World Bold"/>
              </a:rPr>
              <a:t>Problem Statement : - </a:t>
            </a:r>
          </a:p>
        </p:txBody>
      </p:sp>
      <p:sp>
        <p:nvSpPr>
          <p:cNvPr name="TextBox 6" id="6"/>
          <p:cNvSpPr txBox="true"/>
          <p:nvPr/>
        </p:nvSpPr>
        <p:spPr>
          <a:xfrm rot="0">
            <a:off x="379350" y="3535442"/>
            <a:ext cx="13171502" cy="6262238"/>
          </a:xfrm>
          <a:prstGeom prst="rect">
            <a:avLst/>
          </a:prstGeom>
        </p:spPr>
        <p:txBody>
          <a:bodyPr anchor="t" rtlCol="false" tIns="0" lIns="0" bIns="0" rIns="0">
            <a:spAutoFit/>
          </a:bodyPr>
          <a:lstStyle/>
          <a:p>
            <a:pPr algn="ctr">
              <a:lnSpc>
                <a:spcPts val="5012"/>
              </a:lnSpc>
            </a:pPr>
            <a:r>
              <a:rPr lang="en-US" sz="3580">
                <a:solidFill>
                  <a:srgbClr val="FFFFFF"/>
                </a:solidFill>
                <a:latin typeface="Canva Sans Bold"/>
              </a:rPr>
              <a:t>•</a:t>
            </a:r>
            <a:r>
              <a:rPr lang="en-US" sz="3580">
                <a:solidFill>
                  <a:srgbClr val="FFFFFF"/>
                </a:solidFill>
                <a:latin typeface="Canva Sans Bold Italics"/>
              </a:rPr>
              <a:t>Generally, the one-factor-at-a-time method is used in experimental designs to determine the concrete properties. The major disadvantage of this approach is that it does not consider the interaction between the factors (interaction terms). The higher the number of the controlled and uncontrolled effect variables that influence the concrete properties, the lesser the predicted accuracy.</a:t>
            </a:r>
          </a:p>
          <a:p>
            <a:pPr algn="ctr">
              <a:lnSpc>
                <a:spcPts val="5012"/>
              </a:lnSpc>
            </a:pPr>
          </a:p>
          <a:p>
            <a:pPr algn="ctr">
              <a:lnSpc>
                <a:spcPts val="501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516000" y="6495022"/>
            <a:ext cx="3370336" cy="3616579"/>
            <a:chOff x="0" y="0"/>
            <a:chExt cx="1528984" cy="1640695"/>
          </a:xfrm>
        </p:grpSpPr>
        <p:sp>
          <p:nvSpPr>
            <p:cNvPr name="Freeform 3" id="3"/>
            <p:cNvSpPr/>
            <p:nvPr/>
          </p:nvSpPr>
          <p:spPr>
            <a:xfrm flipH="false" flipV="false" rot="0">
              <a:off x="0" y="0"/>
              <a:ext cx="1528984" cy="1640695"/>
            </a:xfrm>
            <a:custGeom>
              <a:avLst/>
              <a:gdLst/>
              <a:ahLst/>
              <a:cxnLst/>
              <a:rect r="r" b="b" t="t" l="l"/>
              <a:pathLst>
                <a:path h="1640695" w="1528984">
                  <a:moveTo>
                    <a:pt x="0" y="0"/>
                  </a:moveTo>
                  <a:lnTo>
                    <a:pt x="1528984" y="0"/>
                  </a:lnTo>
                  <a:lnTo>
                    <a:pt x="1528984" y="1640695"/>
                  </a:lnTo>
                  <a:lnTo>
                    <a:pt x="0" y="1640695"/>
                  </a:lnTo>
                  <a:close/>
                </a:path>
              </a:pathLst>
            </a:custGeom>
            <a:solidFill>
              <a:srgbClr val="FF9430"/>
            </a:solidFill>
          </p:spPr>
        </p:sp>
        <p:sp>
          <p:nvSpPr>
            <p:cNvPr name="TextBox 4" id="4"/>
            <p:cNvSpPr txBox="true"/>
            <p:nvPr/>
          </p:nvSpPr>
          <p:spPr>
            <a:xfrm>
              <a:off x="0" y="-28575"/>
              <a:ext cx="1528984" cy="1669270"/>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422580" y="1453620"/>
            <a:ext cx="4619958" cy="46199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2"/>
              <a:stretch>
                <a:fillRect l="-25000" t="0" r="-25000" b="0"/>
              </a:stretch>
            </a:blipFill>
          </p:spPr>
        </p:sp>
      </p:grpSp>
      <p:sp>
        <p:nvSpPr>
          <p:cNvPr name="TextBox 7" id="7"/>
          <p:cNvSpPr txBox="true"/>
          <p:nvPr/>
        </p:nvSpPr>
        <p:spPr>
          <a:xfrm rot="0">
            <a:off x="2385092" y="1501245"/>
            <a:ext cx="11202358" cy="890082"/>
          </a:xfrm>
          <a:prstGeom prst="rect">
            <a:avLst/>
          </a:prstGeom>
        </p:spPr>
        <p:txBody>
          <a:bodyPr anchor="t" rtlCol="false" tIns="0" lIns="0" bIns="0" rIns="0">
            <a:spAutoFit/>
          </a:bodyPr>
          <a:lstStyle/>
          <a:p>
            <a:pPr>
              <a:lnSpc>
                <a:spcPts val="6215"/>
              </a:lnSpc>
            </a:pPr>
            <a:r>
              <a:rPr lang="en-US" sz="5650">
                <a:solidFill>
                  <a:srgbClr val="FFFFFF"/>
                </a:solidFill>
                <a:latin typeface="Helvetica World Bold"/>
              </a:rPr>
              <a:t>Objectives : -</a:t>
            </a:r>
          </a:p>
        </p:txBody>
      </p:sp>
      <p:sp>
        <p:nvSpPr>
          <p:cNvPr name="TextBox 8" id="8"/>
          <p:cNvSpPr txBox="true"/>
          <p:nvPr/>
        </p:nvSpPr>
        <p:spPr>
          <a:xfrm rot="0">
            <a:off x="133888" y="3246295"/>
            <a:ext cx="13941906" cy="6326003"/>
          </a:xfrm>
          <a:prstGeom prst="rect">
            <a:avLst/>
          </a:prstGeom>
        </p:spPr>
        <p:txBody>
          <a:bodyPr anchor="t" rtlCol="false" tIns="0" lIns="0" bIns="0" rIns="0">
            <a:spAutoFit/>
          </a:bodyPr>
          <a:lstStyle/>
          <a:p>
            <a:pPr algn="ctr">
              <a:lnSpc>
                <a:spcPts val="6345"/>
              </a:lnSpc>
            </a:pPr>
            <a:r>
              <a:rPr lang="en-US" sz="3776">
                <a:solidFill>
                  <a:srgbClr val="FFFFFF"/>
                </a:solidFill>
                <a:latin typeface="Canva Sans Bold"/>
              </a:rPr>
              <a:t>• With the use of Machine Learning Model, there will be no limitation of the complexity increasing number of variables. This Model and train and test the given population of concrete and with the best performing machine learning model it can effortlessly predict the strength of the concrete with much higher accuracy than traditional methods.</a:t>
            </a:r>
          </a:p>
          <a:p>
            <a:pPr algn="ctr">
              <a:lnSpc>
                <a:spcPts val="6177"/>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6143439" y="875382"/>
            <a:ext cx="5553086" cy="774268"/>
            <a:chOff x="0" y="0"/>
            <a:chExt cx="1390399" cy="193864"/>
          </a:xfrm>
        </p:grpSpPr>
        <p:sp>
          <p:nvSpPr>
            <p:cNvPr name="Freeform 3" id="3"/>
            <p:cNvSpPr/>
            <p:nvPr/>
          </p:nvSpPr>
          <p:spPr>
            <a:xfrm flipH="false" flipV="false" rot="0">
              <a:off x="0" y="0"/>
              <a:ext cx="1390399" cy="193864"/>
            </a:xfrm>
            <a:custGeom>
              <a:avLst/>
              <a:gdLst/>
              <a:ahLst/>
              <a:cxnLst/>
              <a:rect r="r" b="b" t="t" l="l"/>
              <a:pathLst>
                <a:path h="193864" w="1390399">
                  <a:moveTo>
                    <a:pt x="71102" y="0"/>
                  </a:moveTo>
                  <a:lnTo>
                    <a:pt x="1319296" y="0"/>
                  </a:lnTo>
                  <a:cubicBezTo>
                    <a:pt x="1358565" y="0"/>
                    <a:pt x="1390399" y="31834"/>
                    <a:pt x="1390399" y="71102"/>
                  </a:cubicBezTo>
                  <a:lnTo>
                    <a:pt x="1390399" y="122761"/>
                  </a:lnTo>
                  <a:cubicBezTo>
                    <a:pt x="1390399" y="162030"/>
                    <a:pt x="1358565" y="193864"/>
                    <a:pt x="1319296" y="193864"/>
                  </a:cubicBezTo>
                  <a:lnTo>
                    <a:pt x="71102" y="193864"/>
                  </a:lnTo>
                  <a:cubicBezTo>
                    <a:pt x="31834" y="193864"/>
                    <a:pt x="0" y="162030"/>
                    <a:pt x="0" y="122761"/>
                  </a:cubicBezTo>
                  <a:lnTo>
                    <a:pt x="0" y="71102"/>
                  </a:lnTo>
                  <a:cubicBezTo>
                    <a:pt x="0" y="31834"/>
                    <a:pt x="31834" y="0"/>
                    <a:pt x="71102" y="0"/>
                  </a:cubicBezTo>
                  <a:close/>
                </a:path>
              </a:pathLst>
            </a:custGeom>
            <a:solidFill>
              <a:srgbClr val="000000">
                <a:alpha val="0"/>
              </a:srgbClr>
            </a:solidFill>
            <a:ln w="38100" cap="rnd">
              <a:solidFill>
                <a:srgbClr val="FF9430"/>
              </a:solidFill>
              <a:prstDash val="solid"/>
              <a:round/>
            </a:ln>
          </p:spPr>
        </p:sp>
        <p:sp>
          <p:nvSpPr>
            <p:cNvPr name="TextBox 4" id="4"/>
            <p:cNvSpPr txBox="true"/>
            <p:nvPr/>
          </p:nvSpPr>
          <p:spPr>
            <a:xfrm>
              <a:off x="0" y="-38100"/>
              <a:ext cx="1390399" cy="231964"/>
            </a:xfrm>
            <a:prstGeom prst="rect">
              <a:avLst/>
            </a:prstGeom>
          </p:spPr>
          <p:txBody>
            <a:bodyPr anchor="ctr" rtlCol="false" tIns="50800" lIns="50800" bIns="50800" rIns="50800"/>
            <a:lstStyle/>
            <a:p>
              <a:pPr algn="ctr">
                <a:lnSpc>
                  <a:spcPts val="2856"/>
                </a:lnSpc>
              </a:pPr>
              <a:r>
                <a:rPr lang="en-US" sz="2040">
                  <a:solidFill>
                    <a:srgbClr val="FFFFFF"/>
                  </a:solidFill>
                  <a:latin typeface="Helvetica World Bold"/>
                </a:rPr>
                <a:t>PREDICTING CONCRETE STRENGTH</a:t>
              </a:r>
            </a:p>
          </p:txBody>
        </p:sp>
      </p:grpSp>
      <p:sp>
        <p:nvSpPr>
          <p:cNvPr name="TextBox 5" id="5"/>
          <p:cNvSpPr txBox="true"/>
          <p:nvPr/>
        </p:nvSpPr>
        <p:spPr>
          <a:xfrm rot="0">
            <a:off x="5434061" y="2059651"/>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Collection</a:t>
            </a:r>
          </a:p>
        </p:txBody>
      </p:sp>
      <p:sp>
        <p:nvSpPr>
          <p:cNvPr name="TextBox 6" id="6"/>
          <p:cNvSpPr txBox="true"/>
          <p:nvPr/>
        </p:nvSpPr>
        <p:spPr>
          <a:xfrm rot="0">
            <a:off x="5434061" y="3553850"/>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Import The Library’s</a:t>
            </a:r>
          </a:p>
        </p:txBody>
      </p:sp>
      <p:sp>
        <p:nvSpPr>
          <p:cNvPr name="TextBox 7" id="7"/>
          <p:cNvSpPr txBox="true"/>
          <p:nvPr/>
        </p:nvSpPr>
        <p:spPr>
          <a:xfrm rot="0">
            <a:off x="9381696" y="2842886"/>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Preprocessing</a:t>
            </a:r>
          </a:p>
        </p:txBody>
      </p:sp>
      <p:sp>
        <p:nvSpPr>
          <p:cNvPr name="TextBox 8" id="8"/>
          <p:cNvSpPr txBox="true"/>
          <p:nvPr/>
        </p:nvSpPr>
        <p:spPr>
          <a:xfrm rot="0">
            <a:off x="9036265" y="4341619"/>
            <a:ext cx="3474772"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Importing The Dataset</a:t>
            </a:r>
          </a:p>
        </p:txBody>
      </p:sp>
      <p:sp>
        <p:nvSpPr>
          <p:cNvPr name="TextBox 9" id="9"/>
          <p:cNvSpPr txBox="true"/>
          <p:nvPr/>
        </p:nvSpPr>
        <p:spPr>
          <a:xfrm rot="0">
            <a:off x="5434061" y="5050110"/>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Visualization</a:t>
            </a:r>
          </a:p>
        </p:txBody>
      </p:sp>
      <p:sp>
        <p:nvSpPr>
          <p:cNvPr name="TextBox 10" id="10"/>
          <p:cNvSpPr txBox="true"/>
          <p:nvPr/>
        </p:nvSpPr>
        <p:spPr>
          <a:xfrm rot="0">
            <a:off x="9584190" y="8830369"/>
            <a:ext cx="3855937" cy="399633"/>
          </a:xfrm>
          <a:prstGeom prst="rect">
            <a:avLst/>
          </a:prstGeom>
        </p:spPr>
        <p:txBody>
          <a:bodyPr anchor="t" rtlCol="false" tIns="0" lIns="0" bIns="0" rIns="0">
            <a:spAutoFit/>
          </a:bodyPr>
          <a:lstStyle/>
          <a:p>
            <a:pPr>
              <a:lnSpc>
                <a:spcPts val="3239"/>
              </a:lnSpc>
            </a:pPr>
            <a:r>
              <a:rPr lang="en-US" sz="2314">
                <a:solidFill>
                  <a:srgbClr val="FFFFFF"/>
                </a:solidFill>
                <a:latin typeface="Helvetica World"/>
              </a:rPr>
              <a:t>Web Building Using Flask</a:t>
            </a:r>
          </a:p>
        </p:txBody>
      </p:sp>
      <p:sp>
        <p:nvSpPr>
          <p:cNvPr name="TextBox 11" id="11"/>
          <p:cNvSpPr txBox="true"/>
          <p:nvPr/>
        </p:nvSpPr>
        <p:spPr>
          <a:xfrm rot="0">
            <a:off x="9584190" y="5836628"/>
            <a:ext cx="2783911" cy="399633"/>
          </a:xfrm>
          <a:prstGeom prst="rect">
            <a:avLst/>
          </a:prstGeom>
        </p:spPr>
        <p:txBody>
          <a:bodyPr anchor="t" rtlCol="false" tIns="0" lIns="0" bIns="0" rIns="0">
            <a:spAutoFit/>
          </a:bodyPr>
          <a:lstStyle/>
          <a:p>
            <a:pPr>
              <a:lnSpc>
                <a:spcPts val="3239"/>
              </a:lnSpc>
            </a:pPr>
            <a:r>
              <a:rPr lang="en-US" sz="2314">
                <a:solidFill>
                  <a:srgbClr val="FFFFFF"/>
                </a:solidFill>
                <a:latin typeface="Helvetica World"/>
              </a:rPr>
              <a:t>Feature Engineering </a:t>
            </a:r>
          </a:p>
        </p:txBody>
      </p:sp>
      <p:sp>
        <p:nvSpPr>
          <p:cNvPr name="TextBox 12" id="12"/>
          <p:cNvSpPr txBox="true"/>
          <p:nvPr/>
        </p:nvSpPr>
        <p:spPr>
          <a:xfrm rot="0">
            <a:off x="9584190" y="7335361"/>
            <a:ext cx="4522975" cy="399633"/>
          </a:xfrm>
          <a:prstGeom prst="rect">
            <a:avLst/>
          </a:prstGeom>
        </p:spPr>
        <p:txBody>
          <a:bodyPr anchor="t" rtlCol="false" tIns="0" lIns="0" bIns="0" rIns="0">
            <a:spAutoFit/>
          </a:bodyPr>
          <a:lstStyle/>
          <a:p>
            <a:pPr>
              <a:lnSpc>
                <a:spcPts val="3239"/>
              </a:lnSpc>
            </a:pPr>
            <a:r>
              <a:rPr lang="en-US" sz="2314">
                <a:solidFill>
                  <a:srgbClr val="FFFFFF"/>
                </a:solidFill>
                <a:latin typeface="Helvetica World"/>
              </a:rPr>
              <a:t>Split The Data In Train And Test</a:t>
            </a:r>
          </a:p>
        </p:txBody>
      </p:sp>
      <p:sp>
        <p:nvSpPr>
          <p:cNvPr name="TextBox 13" id="13"/>
          <p:cNvSpPr txBox="true"/>
          <p:nvPr/>
        </p:nvSpPr>
        <p:spPr>
          <a:xfrm rot="0">
            <a:off x="3326655" y="8130742"/>
            <a:ext cx="5034254" cy="399633"/>
          </a:xfrm>
          <a:prstGeom prst="rect">
            <a:avLst/>
          </a:prstGeom>
        </p:spPr>
        <p:txBody>
          <a:bodyPr anchor="t" rtlCol="false" tIns="0" lIns="0" bIns="0" rIns="0">
            <a:spAutoFit/>
          </a:bodyPr>
          <a:lstStyle/>
          <a:p>
            <a:pPr>
              <a:lnSpc>
                <a:spcPts val="3239"/>
              </a:lnSpc>
            </a:pPr>
            <a:r>
              <a:rPr lang="en-US" sz="2314">
                <a:solidFill>
                  <a:srgbClr val="FFFFFF"/>
                </a:solidFill>
                <a:latin typeface="Helvetica World"/>
              </a:rPr>
              <a:t>Model Evaluation And Building Model</a:t>
            </a:r>
          </a:p>
        </p:txBody>
      </p:sp>
      <p:sp>
        <p:nvSpPr>
          <p:cNvPr name="TextBox 14" id="14"/>
          <p:cNvSpPr txBox="true"/>
          <p:nvPr/>
        </p:nvSpPr>
        <p:spPr>
          <a:xfrm rot="0">
            <a:off x="6205620" y="6546370"/>
            <a:ext cx="3033139" cy="399633"/>
          </a:xfrm>
          <a:prstGeom prst="rect">
            <a:avLst/>
          </a:prstGeom>
        </p:spPr>
        <p:txBody>
          <a:bodyPr anchor="t" rtlCol="false" tIns="0" lIns="0" bIns="0" rIns="0">
            <a:spAutoFit/>
          </a:bodyPr>
          <a:lstStyle/>
          <a:p>
            <a:pPr>
              <a:lnSpc>
                <a:spcPts val="3239"/>
              </a:lnSpc>
            </a:pPr>
            <a:r>
              <a:rPr lang="en-US" sz="2314">
                <a:solidFill>
                  <a:srgbClr val="FFFFFF"/>
                </a:solidFill>
                <a:latin typeface="Helvetica World"/>
              </a:rPr>
              <a:t>Feature Scaling</a:t>
            </a:r>
          </a:p>
        </p:txBody>
      </p:sp>
      <p:grpSp>
        <p:nvGrpSpPr>
          <p:cNvPr name="Group 15" id="15"/>
          <p:cNvGrpSpPr/>
          <p:nvPr/>
        </p:nvGrpSpPr>
        <p:grpSpPr>
          <a:xfrm rot="0">
            <a:off x="8360909" y="1649650"/>
            <a:ext cx="1159824" cy="7432646"/>
            <a:chOff x="0" y="0"/>
            <a:chExt cx="1546433" cy="9910194"/>
          </a:xfrm>
        </p:grpSpPr>
        <p:sp>
          <p:nvSpPr>
            <p:cNvPr name="AutoShape 16" id="16"/>
            <p:cNvSpPr/>
            <p:nvPr/>
          </p:nvSpPr>
          <p:spPr>
            <a:xfrm flipV="true">
              <a:off x="759153" y="0"/>
              <a:ext cx="0" cy="9910194"/>
            </a:xfrm>
            <a:prstGeom prst="line">
              <a:avLst/>
            </a:prstGeom>
            <a:ln cap="flat" w="55428">
              <a:solidFill>
                <a:srgbClr val="FF9430"/>
              </a:solidFill>
              <a:prstDash val="solid"/>
              <a:headEnd type="none" len="sm" w="sm"/>
              <a:tailEnd type="none" len="sm" w="sm"/>
            </a:ln>
          </p:spPr>
        </p:sp>
        <p:sp>
          <p:nvSpPr>
            <p:cNvPr name="AutoShape 17" id="17"/>
            <p:cNvSpPr/>
            <p:nvPr/>
          </p:nvSpPr>
          <p:spPr>
            <a:xfrm>
              <a:off x="28127" y="864389"/>
              <a:ext cx="759153" cy="0"/>
            </a:xfrm>
            <a:prstGeom prst="line">
              <a:avLst/>
            </a:prstGeom>
            <a:ln cap="flat" w="55428">
              <a:solidFill>
                <a:srgbClr val="FF9430"/>
              </a:solidFill>
              <a:prstDash val="solid"/>
              <a:headEnd type="diamond" len="lg" w="lg"/>
              <a:tailEnd type="none" len="sm" w="sm"/>
            </a:ln>
          </p:spPr>
        </p:sp>
        <p:sp>
          <p:nvSpPr>
            <p:cNvPr name="AutoShape 18" id="18"/>
            <p:cNvSpPr/>
            <p:nvPr/>
          </p:nvSpPr>
          <p:spPr>
            <a:xfrm>
              <a:off x="28127" y="2868409"/>
              <a:ext cx="759153" cy="0"/>
            </a:xfrm>
            <a:prstGeom prst="line">
              <a:avLst/>
            </a:prstGeom>
            <a:ln cap="flat" w="55428">
              <a:solidFill>
                <a:srgbClr val="FF9430"/>
              </a:solidFill>
              <a:prstDash val="solid"/>
              <a:headEnd type="diamond" len="lg" w="lg"/>
              <a:tailEnd type="none" len="sm" w="sm"/>
            </a:ln>
          </p:spPr>
        </p:sp>
        <p:sp>
          <p:nvSpPr>
            <p:cNvPr name="AutoShape 19" id="19"/>
            <p:cNvSpPr/>
            <p:nvPr/>
          </p:nvSpPr>
          <p:spPr>
            <a:xfrm>
              <a:off x="28127" y="4872429"/>
              <a:ext cx="759153" cy="0"/>
            </a:xfrm>
            <a:prstGeom prst="line">
              <a:avLst/>
            </a:prstGeom>
            <a:ln cap="flat" w="55428">
              <a:solidFill>
                <a:srgbClr val="FF9430"/>
              </a:solidFill>
              <a:prstDash val="solid"/>
              <a:headEnd type="diamond" len="lg" w="lg"/>
              <a:tailEnd type="none" len="sm" w="sm"/>
            </a:ln>
          </p:spPr>
        </p:sp>
        <p:sp>
          <p:nvSpPr>
            <p:cNvPr name="AutoShape 20" id="20"/>
            <p:cNvSpPr/>
            <p:nvPr/>
          </p:nvSpPr>
          <p:spPr>
            <a:xfrm>
              <a:off x="28127" y="6876450"/>
              <a:ext cx="759153" cy="0"/>
            </a:xfrm>
            <a:prstGeom prst="line">
              <a:avLst/>
            </a:prstGeom>
            <a:ln cap="flat" w="55428">
              <a:solidFill>
                <a:srgbClr val="FF9430"/>
              </a:solidFill>
              <a:prstDash val="solid"/>
              <a:headEnd type="diamond" len="lg" w="lg"/>
              <a:tailEnd type="none" len="sm" w="sm"/>
            </a:ln>
          </p:spPr>
        </p:sp>
        <p:sp>
          <p:nvSpPr>
            <p:cNvPr name="AutoShape 21" id="21"/>
            <p:cNvSpPr/>
            <p:nvPr/>
          </p:nvSpPr>
          <p:spPr>
            <a:xfrm>
              <a:off x="0" y="8880470"/>
              <a:ext cx="759153" cy="0"/>
            </a:xfrm>
            <a:prstGeom prst="line">
              <a:avLst/>
            </a:prstGeom>
            <a:ln cap="flat" w="55428">
              <a:solidFill>
                <a:srgbClr val="FF9430"/>
              </a:solidFill>
              <a:prstDash val="solid"/>
              <a:headEnd type="diamond" len="lg" w="lg"/>
              <a:tailEnd type="none" len="sm" w="sm"/>
            </a:ln>
          </p:spPr>
        </p:sp>
        <p:sp>
          <p:nvSpPr>
            <p:cNvPr name="AutoShape 22" id="22"/>
            <p:cNvSpPr/>
            <p:nvPr/>
          </p:nvSpPr>
          <p:spPr>
            <a:xfrm flipH="true">
              <a:off x="759153" y="1866399"/>
              <a:ext cx="759153" cy="0"/>
            </a:xfrm>
            <a:prstGeom prst="line">
              <a:avLst/>
            </a:prstGeom>
            <a:ln cap="flat" w="55428">
              <a:solidFill>
                <a:srgbClr val="FF9430"/>
              </a:solidFill>
              <a:prstDash val="solid"/>
              <a:headEnd type="diamond" len="lg" w="lg"/>
              <a:tailEnd type="none" len="sm" w="sm"/>
            </a:ln>
          </p:spPr>
        </p:sp>
        <p:sp>
          <p:nvSpPr>
            <p:cNvPr name="AutoShape 23" id="23"/>
            <p:cNvSpPr/>
            <p:nvPr/>
          </p:nvSpPr>
          <p:spPr>
            <a:xfrm flipH="true">
              <a:off x="759153" y="3870419"/>
              <a:ext cx="759153" cy="0"/>
            </a:xfrm>
            <a:prstGeom prst="line">
              <a:avLst/>
            </a:prstGeom>
            <a:ln cap="flat" w="55428">
              <a:solidFill>
                <a:srgbClr val="FF9430"/>
              </a:solidFill>
              <a:prstDash val="solid"/>
              <a:headEnd type="diamond" len="lg" w="lg"/>
              <a:tailEnd type="none" len="sm" w="sm"/>
            </a:ln>
          </p:spPr>
        </p:sp>
        <p:sp>
          <p:nvSpPr>
            <p:cNvPr name="AutoShape 24" id="24"/>
            <p:cNvSpPr/>
            <p:nvPr/>
          </p:nvSpPr>
          <p:spPr>
            <a:xfrm flipH="true">
              <a:off x="759153" y="5874440"/>
              <a:ext cx="759153" cy="0"/>
            </a:xfrm>
            <a:prstGeom prst="line">
              <a:avLst/>
            </a:prstGeom>
            <a:ln cap="flat" w="55428">
              <a:solidFill>
                <a:srgbClr val="FF9430"/>
              </a:solidFill>
              <a:prstDash val="solid"/>
              <a:headEnd type="diamond" len="lg" w="lg"/>
              <a:tailEnd type="none" len="sm" w="sm"/>
            </a:ln>
          </p:spPr>
        </p:sp>
        <p:sp>
          <p:nvSpPr>
            <p:cNvPr name="AutoShape 25" id="25"/>
            <p:cNvSpPr/>
            <p:nvPr/>
          </p:nvSpPr>
          <p:spPr>
            <a:xfrm flipH="true">
              <a:off x="759153" y="7878460"/>
              <a:ext cx="759153" cy="0"/>
            </a:xfrm>
            <a:prstGeom prst="line">
              <a:avLst/>
            </a:prstGeom>
            <a:ln cap="flat" w="55428">
              <a:solidFill>
                <a:srgbClr val="FF9430"/>
              </a:solidFill>
              <a:prstDash val="solid"/>
              <a:headEnd type="diamond" len="lg" w="lg"/>
              <a:tailEnd type="none" len="sm" w="sm"/>
            </a:ln>
          </p:spPr>
        </p:sp>
        <p:sp>
          <p:nvSpPr>
            <p:cNvPr name="AutoShape 26" id="26"/>
            <p:cNvSpPr/>
            <p:nvPr/>
          </p:nvSpPr>
          <p:spPr>
            <a:xfrm flipH="true">
              <a:off x="787280" y="9882480"/>
              <a:ext cx="759153" cy="0"/>
            </a:xfrm>
            <a:prstGeom prst="line">
              <a:avLst/>
            </a:prstGeom>
            <a:ln cap="flat" w="55428">
              <a:solidFill>
                <a:srgbClr val="FF9430"/>
              </a:solidFill>
              <a:prstDash val="solid"/>
              <a:headEnd type="diamond" len="lg" w="lg"/>
              <a:tailEnd type="none" len="sm" w="sm"/>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11571786" y="0"/>
            <a:ext cx="6716214" cy="10287000"/>
            <a:chOff x="0" y="0"/>
            <a:chExt cx="8954952" cy="13716000"/>
          </a:xfrm>
        </p:grpSpPr>
        <p:pic>
          <p:nvPicPr>
            <p:cNvPr name="Picture 3" id="3"/>
            <p:cNvPicPr>
              <a:picLocks noChangeAspect="true"/>
            </p:cNvPicPr>
            <p:nvPr/>
          </p:nvPicPr>
          <p:blipFill>
            <a:blip r:embed="rId2"/>
            <a:srcRect l="2722" t="0" r="2722" b="0"/>
            <a:stretch>
              <a:fillRect/>
            </a:stretch>
          </p:blipFill>
          <p:spPr>
            <a:xfrm flipH="false" flipV="false">
              <a:off x="0" y="0"/>
              <a:ext cx="8954952" cy="13716000"/>
            </a:xfrm>
            <a:prstGeom prst="rect">
              <a:avLst/>
            </a:prstGeom>
          </p:spPr>
        </p:pic>
      </p:grpSp>
      <p:grpSp>
        <p:nvGrpSpPr>
          <p:cNvPr name="Group 4" id="4"/>
          <p:cNvGrpSpPr/>
          <p:nvPr/>
        </p:nvGrpSpPr>
        <p:grpSpPr>
          <a:xfrm rot="0">
            <a:off x="691266" y="1028700"/>
            <a:ext cx="10348927" cy="8460957"/>
            <a:chOff x="0" y="0"/>
            <a:chExt cx="13798569" cy="11281276"/>
          </a:xfrm>
        </p:grpSpPr>
        <p:sp>
          <p:nvSpPr>
            <p:cNvPr name="TextBox 5" id="5"/>
            <p:cNvSpPr txBox="true"/>
            <p:nvPr/>
          </p:nvSpPr>
          <p:spPr>
            <a:xfrm rot="0">
              <a:off x="0" y="-38100"/>
              <a:ext cx="13798569" cy="1106072"/>
            </a:xfrm>
            <a:prstGeom prst="rect">
              <a:avLst/>
            </a:prstGeom>
          </p:spPr>
          <p:txBody>
            <a:bodyPr anchor="t" rtlCol="false" tIns="0" lIns="0" bIns="0" rIns="0">
              <a:spAutoFit/>
            </a:bodyPr>
            <a:lstStyle/>
            <a:p>
              <a:pPr marL="0" indent="0" lvl="0">
                <a:lnSpc>
                  <a:spcPts val="6129"/>
                </a:lnSpc>
              </a:pPr>
              <a:r>
                <a:rPr lang="en-US" sz="4826">
                  <a:solidFill>
                    <a:srgbClr val="F2F2F2"/>
                  </a:solidFill>
                  <a:latin typeface="Helvetica World Bold"/>
                  <a:ea typeface="Helvetica World Bold"/>
                </a:rPr>
                <a:t>💡Dataset knowledge : -</a:t>
              </a:r>
            </a:p>
          </p:txBody>
        </p:sp>
        <p:sp>
          <p:nvSpPr>
            <p:cNvPr name="TextBox 6" id="6"/>
            <p:cNvSpPr txBox="true"/>
            <p:nvPr/>
          </p:nvSpPr>
          <p:spPr>
            <a:xfrm rot="0">
              <a:off x="0" y="1843037"/>
              <a:ext cx="11923571" cy="1959477"/>
            </a:xfrm>
            <a:prstGeom prst="rect">
              <a:avLst/>
            </a:prstGeom>
          </p:spPr>
          <p:txBody>
            <a:bodyPr anchor="t" rtlCol="false" tIns="0" lIns="0" bIns="0" rIns="0">
              <a:spAutoFit/>
            </a:bodyPr>
            <a:lstStyle/>
            <a:p>
              <a:pPr algn="ctr" marL="0" indent="0" lvl="0">
                <a:lnSpc>
                  <a:spcPts val="3999"/>
                </a:lnSpc>
              </a:pPr>
              <a:r>
                <a:rPr lang="en-US" sz="2856">
                  <a:solidFill>
                    <a:srgbClr val="C0C0C0"/>
                  </a:solidFill>
                  <a:latin typeface="Canva Sans Bold"/>
                </a:rPr>
                <a:t>If you download the dataset, you see that several features affect the quality</a:t>
              </a:r>
            </a:p>
            <a:p>
              <a:pPr algn="ctr" marL="0" indent="0" lvl="0">
                <a:lnSpc>
                  <a:spcPts val="3999"/>
                </a:lnSpc>
              </a:pPr>
              <a:r>
                <a:rPr lang="en-US" sz="2856">
                  <a:solidFill>
                    <a:srgbClr val="C0C0C0"/>
                  </a:solidFill>
                  <a:latin typeface="Canva Sans Bold"/>
                </a:rPr>
                <a:t> of concrete. So we discuss brief of each feature : -</a:t>
              </a:r>
            </a:p>
          </p:txBody>
        </p:sp>
        <p:sp>
          <p:nvSpPr>
            <p:cNvPr name="TextBox 7" id="7"/>
            <p:cNvSpPr txBox="true"/>
            <p:nvPr/>
          </p:nvSpPr>
          <p:spPr>
            <a:xfrm rot="0">
              <a:off x="0" y="4577580"/>
              <a:ext cx="11923571" cy="6703697"/>
            </a:xfrm>
            <a:prstGeom prst="rect">
              <a:avLst/>
            </a:prstGeom>
          </p:spPr>
          <p:txBody>
            <a:bodyPr anchor="t" rtlCol="false" tIns="0" lIns="0" bIns="0" rIns="0">
              <a:spAutoFit/>
            </a:bodyPr>
            <a:lstStyle/>
            <a:p>
              <a:pPr marL="0" indent="0" lvl="0">
                <a:lnSpc>
                  <a:spcPts val="3118"/>
                </a:lnSpc>
              </a:pPr>
              <a:r>
                <a:rPr lang="en-US" sz="2227">
                  <a:solidFill>
                    <a:srgbClr val="F2F2F2"/>
                  </a:solidFill>
                  <a:latin typeface="Canva Sans Bold"/>
                </a:rPr>
                <a:t>• cement : a substance used for construction that hardens to other materials to bind them together.</a:t>
              </a:r>
            </a:p>
            <a:p>
              <a:pPr marL="0" indent="0" lvl="0">
                <a:lnSpc>
                  <a:spcPts val="3118"/>
                </a:lnSpc>
              </a:pPr>
              <a:r>
                <a:rPr lang="en-US" sz="2227">
                  <a:solidFill>
                    <a:srgbClr val="F2F2F2"/>
                  </a:solidFill>
                  <a:latin typeface="Canva Sans Bold"/>
                </a:rPr>
                <a:t>• slag: Mixture of metal oxides and silicon dioxide.</a:t>
              </a:r>
            </a:p>
            <a:p>
              <a:pPr marL="0" indent="0" lvl="0">
                <a:lnSpc>
                  <a:spcPts val="3118"/>
                </a:lnSpc>
              </a:pPr>
              <a:r>
                <a:rPr lang="en-US" sz="2227">
                  <a:solidFill>
                    <a:srgbClr val="F2F2F2"/>
                  </a:solidFill>
                  <a:latin typeface="Canva Sans Bold"/>
                </a:rPr>
                <a:t>• Flyash: coal combustion product that is composed of the particulates that are driven out of coal-fired boilers together with the flue gases.</a:t>
              </a:r>
            </a:p>
            <a:p>
              <a:pPr marL="0" indent="0" lvl="0">
                <a:lnSpc>
                  <a:spcPts val="3118"/>
                </a:lnSpc>
              </a:pPr>
              <a:r>
                <a:rPr lang="en-US" sz="2227">
                  <a:solidFill>
                    <a:srgbClr val="F2F2F2"/>
                  </a:solidFill>
                  <a:latin typeface="Canva Sans Bold"/>
                </a:rPr>
                <a:t>• Water: It is used to form a thick paste.</a:t>
              </a:r>
            </a:p>
            <a:p>
              <a:pPr marL="0" indent="0" lvl="0">
                <a:lnSpc>
                  <a:spcPts val="3118"/>
                </a:lnSpc>
              </a:pPr>
              <a:r>
                <a:rPr lang="en-US" sz="2227">
                  <a:solidFill>
                    <a:srgbClr val="F2F2F2"/>
                  </a:solidFill>
                  <a:latin typeface="Canva Sans Bold"/>
                </a:rPr>
                <a:t>• Superplasticizer:  used in making high-strength concrete.</a:t>
              </a:r>
            </a:p>
            <a:p>
              <a:pPr marL="0" indent="0" lvl="0">
                <a:lnSpc>
                  <a:spcPts val="3118"/>
                </a:lnSpc>
              </a:pPr>
              <a:r>
                <a:rPr lang="en-US" sz="2227">
                  <a:solidFill>
                    <a:srgbClr val="F2F2F2"/>
                  </a:solidFill>
                  <a:latin typeface="Canva Sans Bold"/>
                </a:rPr>
                <a:t>• Coaseseaggregate: prices of rocks obtain from ground deposits. </a:t>
              </a:r>
            </a:p>
            <a:p>
              <a:pPr marL="0" indent="0" lvl="0">
                <a:lnSpc>
                  <a:spcPts val="3118"/>
                </a:lnSpc>
              </a:pPr>
              <a:r>
                <a:rPr lang="en-US" sz="2227">
                  <a:solidFill>
                    <a:srgbClr val="F2F2F2"/>
                  </a:solidFill>
                  <a:latin typeface="Canva Sans Bold"/>
                </a:rPr>
                <a:t>• fineaggregate: the size of aggregate small than 4.75mm.</a:t>
              </a:r>
            </a:p>
            <a:p>
              <a:pPr marL="0" indent="0" lvl="0">
                <a:lnSpc>
                  <a:spcPts val="3118"/>
                </a:lnSpc>
              </a:pPr>
              <a:r>
                <a:rPr lang="en-US" sz="2227">
                  <a:solidFill>
                    <a:srgbClr val="F2F2F2"/>
                  </a:solidFill>
                  <a:latin typeface="Canva Sans Bold"/>
                </a:rPr>
                <a:t>• age: Rate of gain of strength is faster to start with and the rate gets reduced with age.</a:t>
              </a:r>
            </a:p>
            <a:p>
              <a:pPr marL="0" indent="0" lvl="0">
                <a:lnSpc>
                  <a:spcPts val="3118"/>
                </a:lnSpc>
              </a:pPr>
              <a:r>
                <a:rPr lang="en-US" sz="2227">
                  <a:solidFill>
                    <a:srgbClr val="F2F2F2"/>
                  </a:solidFill>
                  <a:latin typeface="Canva Sans Bold"/>
                </a:rPr>
                <a:t>• csMPa: Measurement unit of concrete strength.</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152135" y="1029310"/>
            <a:ext cx="8581903" cy="7194817"/>
          </a:xfrm>
          <a:prstGeom prst="rect">
            <a:avLst/>
          </a:prstGeom>
        </p:spPr>
      </p:pic>
      <p:grpSp>
        <p:nvGrpSpPr>
          <p:cNvPr name="Group 3" id="3"/>
          <p:cNvGrpSpPr/>
          <p:nvPr/>
        </p:nvGrpSpPr>
        <p:grpSpPr>
          <a:xfrm rot="0">
            <a:off x="2489882" y="695105"/>
            <a:ext cx="5080112" cy="1049364"/>
            <a:chOff x="0" y="0"/>
            <a:chExt cx="1337972" cy="276376"/>
          </a:xfrm>
        </p:grpSpPr>
        <p:sp>
          <p:nvSpPr>
            <p:cNvPr name="Freeform 4" id="4"/>
            <p:cNvSpPr/>
            <p:nvPr/>
          </p:nvSpPr>
          <p:spPr>
            <a:xfrm flipH="false" flipV="false" rot="0">
              <a:off x="0" y="0"/>
              <a:ext cx="1337972" cy="276376"/>
            </a:xfrm>
            <a:custGeom>
              <a:avLst/>
              <a:gdLst/>
              <a:ahLst/>
              <a:cxnLst/>
              <a:rect r="r" b="b" t="t" l="l"/>
              <a:pathLst>
                <a:path h="276376" w="1337972">
                  <a:moveTo>
                    <a:pt x="77722" y="0"/>
                  </a:moveTo>
                  <a:lnTo>
                    <a:pt x="1260250" y="0"/>
                  </a:lnTo>
                  <a:cubicBezTo>
                    <a:pt x="1280863" y="0"/>
                    <a:pt x="1300632" y="8189"/>
                    <a:pt x="1315208" y="22764"/>
                  </a:cubicBezTo>
                  <a:cubicBezTo>
                    <a:pt x="1329783" y="37340"/>
                    <a:pt x="1337972" y="57109"/>
                    <a:pt x="1337972" y="77722"/>
                  </a:cubicBezTo>
                  <a:lnTo>
                    <a:pt x="1337972" y="198653"/>
                  </a:lnTo>
                  <a:cubicBezTo>
                    <a:pt x="1337972" y="219267"/>
                    <a:pt x="1329783" y="239036"/>
                    <a:pt x="1315208" y="253611"/>
                  </a:cubicBezTo>
                  <a:cubicBezTo>
                    <a:pt x="1300632" y="268187"/>
                    <a:pt x="1280863" y="276376"/>
                    <a:pt x="1260250" y="276376"/>
                  </a:cubicBezTo>
                  <a:lnTo>
                    <a:pt x="77722" y="276376"/>
                  </a:lnTo>
                  <a:cubicBezTo>
                    <a:pt x="57109" y="276376"/>
                    <a:pt x="37340" y="268187"/>
                    <a:pt x="22764" y="253611"/>
                  </a:cubicBezTo>
                  <a:cubicBezTo>
                    <a:pt x="8189" y="239036"/>
                    <a:pt x="0" y="219267"/>
                    <a:pt x="0" y="198653"/>
                  </a:cubicBezTo>
                  <a:lnTo>
                    <a:pt x="0" y="77722"/>
                  </a:lnTo>
                  <a:cubicBezTo>
                    <a:pt x="0" y="57109"/>
                    <a:pt x="8189" y="37340"/>
                    <a:pt x="22764" y="22764"/>
                  </a:cubicBezTo>
                  <a:cubicBezTo>
                    <a:pt x="37340" y="8189"/>
                    <a:pt x="57109" y="0"/>
                    <a:pt x="77722" y="0"/>
                  </a:cubicBezTo>
                  <a:close/>
                </a:path>
              </a:pathLst>
            </a:custGeom>
            <a:solidFill>
              <a:srgbClr val="000000">
                <a:alpha val="0"/>
              </a:srgbClr>
            </a:solidFill>
            <a:ln w="38100" cap="rnd">
              <a:solidFill>
                <a:srgbClr val="FF9430"/>
              </a:solidFill>
              <a:prstDash val="solid"/>
              <a:round/>
            </a:ln>
          </p:spPr>
        </p:sp>
        <p:sp>
          <p:nvSpPr>
            <p:cNvPr name="TextBox 5" id="5"/>
            <p:cNvSpPr txBox="true"/>
            <p:nvPr/>
          </p:nvSpPr>
          <p:spPr>
            <a:xfrm>
              <a:off x="0" y="-38100"/>
              <a:ext cx="1337972" cy="314476"/>
            </a:xfrm>
            <a:prstGeom prst="rect">
              <a:avLst/>
            </a:prstGeom>
          </p:spPr>
          <p:txBody>
            <a:bodyPr anchor="ctr" rtlCol="false" tIns="50800" lIns="50800" bIns="50800" rIns="50800"/>
            <a:lstStyle/>
            <a:p>
              <a:pPr algn="ctr">
                <a:lnSpc>
                  <a:spcPts val="2856"/>
                </a:lnSpc>
              </a:pPr>
              <a:r>
                <a:rPr lang="en-US" sz="2040">
                  <a:solidFill>
                    <a:srgbClr val="FF9430"/>
                  </a:solidFill>
                  <a:latin typeface="Helvetica World Bold"/>
                </a:rPr>
                <a:t>BASIC COMPONENTS</a:t>
              </a:r>
            </a:p>
          </p:txBody>
        </p:sp>
      </p:grpSp>
      <p:sp>
        <p:nvSpPr>
          <p:cNvPr name="TextBox 6" id="6"/>
          <p:cNvSpPr txBox="true"/>
          <p:nvPr/>
        </p:nvSpPr>
        <p:spPr>
          <a:xfrm rot="0">
            <a:off x="1028700" y="2238814"/>
            <a:ext cx="9159838" cy="4288766"/>
          </a:xfrm>
          <a:prstGeom prst="rect">
            <a:avLst/>
          </a:prstGeom>
        </p:spPr>
        <p:txBody>
          <a:bodyPr anchor="t" rtlCol="false" tIns="0" lIns="0" bIns="0" rIns="0">
            <a:spAutoFit/>
          </a:bodyPr>
          <a:lstStyle/>
          <a:p>
            <a:pPr>
              <a:lnSpc>
                <a:spcPts val="5687"/>
              </a:lnSpc>
            </a:pPr>
            <a:r>
              <a:rPr lang="en-US" sz="4062" spc="52">
                <a:solidFill>
                  <a:srgbClr val="FFBA45"/>
                </a:solidFill>
                <a:latin typeface="Canva Sans Bold Italics"/>
              </a:rPr>
              <a:t>concrete</a:t>
            </a:r>
            <a:r>
              <a:rPr lang="en-US" sz="4062" spc="52">
                <a:solidFill>
                  <a:srgbClr val="FFFFFF"/>
                </a:solidFill>
                <a:latin typeface="Canva Sans Bold"/>
              </a:rPr>
              <a:t> is the most important man-made material for building. concrete comprises three basic components Water, aggregate, and Portland cement.</a:t>
            </a:r>
          </a:p>
          <a:p>
            <a:pPr>
              <a:lnSpc>
                <a:spcPts val="5687"/>
              </a:lnSpc>
            </a:pPr>
          </a:p>
        </p:txBody>
      </p:sp>
      <p:sp>
        <p:nvSpPr>
          <p:cNvPr name="TextBox 7" id="7"/>
          <p:cNvSpPr txBox="true"/>
          <p:nvPr/>
        </p:nvSpPr>
        <p:spPr>
          <a:xfrm rot="0">
            <a:off x="466126" y="6251385"/>
            <a:ext cx="11953178" cy="3438012"/>
          </a:xfrm>
          <a:prstGeom prst="rect">
            <a:avLst/>
          </a:prstGeom>
        </p:spPr>
        <p:txBody>
          <a:bodyPr anchor="t" rtlCol="false" tIns="0" lIns="0" bIns="0" rIns="0">
            <a:spAutoFit/>
          </a:bodyPr>
          <a:lstStyle/>
          <a:p>
            <a:pPr marL="786324" indent="-393162" lvl="1">
              <a:lnSpc>
                <a:spcPts val="5499"/>
              </a:lnSpc>
              <a:buFont typeface="Arial"/>
              <a:buChar char="•"/>
            </a:pPr>
            <a:r>
              <a:rPr lang="en-US" sz="3642" spc="196">
                <a:solidFill>
                  <a:srgbClr val="FFFFFF"/>
                </a:solidFill>
                <a:latin typeface="Canva Sans Bold"/>
              </a:rPr>
              <a:t>To predict the concrete strength of using the composition of its mixture and age of the concrete. Concrete has been widely used in recent years because its production compliments environmental conservation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6381078" y="9005366"/>
            <a:ext cx="1906922" cy="1281634"/>
            <a:chOff x="0" y="0"/>
            <a:chExt cx="2642578" cy="1776065"/>
          </a:xfrm>
        </p:grpSpPr>
        <p:sp>
          <p:nvSpPr>
            <p:cNvPr name="Freeform 3" id="3"/>
            <p:cNvSpPr/>
            <p:nvPr/>
          </p:nvSpPr>
          <p:spPr>
            <a:xfrm flipH="false" flipV="false" rot="0">
              <a:off x="0" y="0"/>
              <a:ext cx="2642578" cy="1776065"/>
            </a:xfrm>
            <a:custGeom>
              <a:avLst/>
              <a:gdLst/>
              <a:ahLst/>
              <a:cxnLst/>
              <a:rect r="r" b="b" t="t" l="l"/>
              <a:pathLst>
                <a:path h="1776065" w="2642578">
                  <a:moveTo>
                    <a:pt x="0" y="0"/>
                  </a:moveTo>
                  <a:lnTo>
                    <a:pt x="2642578" y="0"/>
                  </a:lnTo>
                  <a:lnTo>
                    <a:pt x="2642578" y="1776065"/>
                  </a:lnTo>
                  <a:lnTo>
                    <a:pt x="0" y="1776065"/>
                  </a:lnTo>
                  <a:close/>
                </a:path>
              </a:pathLst>
            </a:custGeom>
            <a:solidFill>
              <a:srgbClr val="FF9430"/>
            </a:solidFill>
          </p:spPr>
        </p:sp>
        <p:sp>
          <p:nvSpPr>
            <p:cNvPr name="TextBox 4" id="4"/>
            <p:cNvSpPr txBox="true"/>
            <p:nvPr/>
          </p:nvSpPr>
          <p:spPr>
            <a:xfrm>
              <a:off x="0" y="-28575"/>
              <a:ext cx="2642578" cy="1804640"/>
            </a:xfrm>
            <a:prstGeom prst="rect">
              <a:avLst/>
            </a:prstGeom>
          </p:spPr>
          <p:txBody>
            <a:bodyPr anchor="ctr" rtlCol="false" tIns="50800" lIns="50800" bIns="50800" rIns="50800"/>
            <a:lstStyle/>
            <a:p>
              <a:pPr algn="ctr">
                <a:lnSpc>
                  <a:spcPts val="1540"/>
                </a:lnSpc>
                <a:spcBef>
                  <a:spcPct val="0"/>
                </a:spcBef>
              </a:pPr>
            </a:p>
          </p:txBody>
        </p:sp>
      </p:grpSp>
      <p:sp>
        <p:nvSpPr>
          <p:cNvPr name="Freeform 5" id="5"/>
          <p:cNvSpPr/>
          <p:nvPr/>
        </p:nvSpPr>
        <p:spPr>
          <a:xfrm flipH="true" flipV="false" rot="-5400000">
            <a:off x="16402495" y="6939445"/>
            <a:ext cx="1884946" cy="1884946"/>
          </a:xfrm>
          <a:custGeom>
            <a:avLst/>
            <a:gdLst/>
            <a:ahLst/>
            <a:cxnLst/>
            <a:rect r="r" b="b" t="t" l="l"/>
            <a:pathLst>
              <a:path h="1884946" w="1884946">
                <a:moveTo>
                  <a:pt x="1884945" y="0"/>
                </a:moveTo>
                <a:lnTo>
                  <a:pt x="0" y="0"/>
                </a:lnTo>
                <a:lnTo>
                  <a:pt x="0" y="1884946"/>
                </a:lnTo>
                <a:lnTo>
                  <a:pt x="1884945" y="1884946"/>
                </a:lnTo>
                <a:lnTo>
                  <a:pt x="18849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619" y="149500"/>
            <a:ext cx="18070761" cy="9988000"/>
          </a:xfrm>
          <a:custGeom>
            <a:avLst/>
            <a:gdLst/>
            <a:ahLst/>
            <a:cxnLst/>
            <a:rect r="r" b="b" t="t" l="l"/>
            <a:pathLst>
              <a:path h="9988000" w="18070761">
                <a:moveTo>
                  <a:pt x="0" y="0"/>
                </a:moveTo>
                <a:lnTo>
                  <a:pt x="18070762" y="0"/>
                </a:lnTo>
                <a:lnTo>
                  <a:pt x="18070762" y="9988000"/>
                </a:lnTo>
                <a:lnTo>
                  <a:pt x="0" y="9988000"/>
                </a:lnTo>
                <a:lnTo>
                  <a:pt x="0" y="0"/>
                </a:lnTo>
                <a:close/>
              </a:path>
            </a:pathLst>
          </a:custGeom>
          <a:blipFill>
            <a:blip r:embed="rId4"/>
            <a:stretch>
              <a:fillRect l="0" t="-2271" r="0" b="-930"/>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700934" y="1372642"/>
            <a:ext cx="7964934" cy="2668559"/>
          </a:xfrm>
          <a:custGeom>
            <a:avLst/>
            <a:gdLst/>
            <a:ahLst/>
            <a:cxnLst/>
            <a:rect r="r" b="b" t="t" l="l"/>
            <a:pathLst>
              <a:path h="2668559" w="7964934">
                <a:moveTo>
                  <a:pt x="0" y="0"/>
                </a:moveTo>
                <a:lnTo>
                  <a:pt x="7964934" y="0"/>
                </a:lnTo>
                <a:lnTo>
                  <a:pt x="7964934" y="2668558"/>
                </a:lnTo>
                <a:lnTo>
                  <a:pt x="0" y="2668558"/>
                </a:lnTo>
                <a:lnTo>
                  <a:pt x="0" y="0"/>
                </a:lnTo>
                <a:close/>
              </a:path>
            </a:pathLst>
          </a:custGeom>
          <a:blipFill>
            <a:blip r:embed="rId2"/>
            <a:stretch>
              <a:fillRect l="0" t="0" r="0" b="0"/>
            </a:stretch>
          </a:blipFill>
        </p:spPr>
      </p:sp>
      <p:sp>
        <p:nvSpPr>
          <p:cNvPr name="Freeform 3" id="3"/>
          <p:cNvSpPr/>
          <p:nvPr/>
        </p:nvSpPr>
        <p:spPr>
          <a:xfrm flipH="false" flipV="false" rot="0">
            <a:off x="9385655" y="4384100"/>
            <a:ext cx="7873645" cy="2617887"/>
          </a:xfrm>
          <a:custGeom>
            <a:avLst/>
            <a:gdLst/>
            <a:ahLst/>
            <a:cxnLst/>
            <a:rect r="r" b="b" t="t" l="l"/>
            <a:pathLst>
              <a:path h="2617887" w="7873645">
                <a:moveTo>
                  <a:pt x="0" y="0"/>
                </a:moveTo>
                <a:lnTo>
                  <a:pt x="7873645" y="0"/>
                </a:lnTo>
                <a:lnTo>
                  <a:pt x="7873645" y="2617887"/>
                </a:lnTo>
                <a:lnTo>
                  <a:pt x="0" y="2617887"/>
                </a:lnTo>
                <a:lnTo>
                  <a:pt x="0" y="0"/>
                </a:lnTo>
                <a:close/>
              </a:path>
            </a:pathLst>
          </a:custGeom>
          <a:blipFill>
            <a:blip r:embed="rId3"/>
            <a:stretch>
              <a:fillRect l="0" t="0" r="0" b="0"/>
            </a:stretch>
          </a:blipFill>
        </p:spPr>
      </p:sp>
      <p:sp>
        <p:nvSpPr>
          <p:cNvPr name="Freeform 4" id="4"/>
          <p:cNvSpPr/>
          <p:nvPr/>
        </p:nvSpPr>
        <p:spPr>
          <a:xfrm flipH="false" flipV="false" rot="0">
            <a:off x="9385655" y="1372642"/>
            <a:ext cx="7964934" cy="2668559"/>
          </a:xfrm>
          <a:custGeom>
            <a:avLst/>
            <a:gdLst/>
            <a:ahLst/>
            <a:cxnLst/>
            <a:rect r="r" b="b" t="t" l="l"/>
            <a:pathLst>
              <a:path h="2668559" w="7964934">
                <a:moveTo>
                  <a:pt x="0" y="0"/>
                </a:moveTo>
                <a:lnTo>
                  <a:pt x="7964934" y="0"/>
                </a:lnTo>
                <a:lnTo>
                  <a:pt x="7964934" y="2668558"/>
                </a:lnTo>
                <a:lnTo>
                  <a:pt x="0" y="2668558"/>
                </a:lnTo>
                <a:lnTo>
                  <a:pt x="0" y="0"/>
                </a:lnTo>
                <a:close/>
              </a:path>
            </a:pathLst>
          </a:custGeom>
          <a:blipFill>
            <a:blip r:embed="rId4"/>
            <a:stretch>
              <a:fillRect l="0" t="0" r="0" b="0"/>
            </a:stretch>
          </a:blipFill>
        </p:spPr>
      </p:sp>
      <p:sp>
        <p:nvSpPr>
          <p:cNvPr name="Freeform 5" id="5"/>
          <p:cNvSpPr/>
          <p:nvPr/>
        </p:nvSpPr>
        <p:spPr>
          <a:xfrm flipH="false" flipV="false" rot="0">
            <a:off x="776554" y="4365814"/>
            <a:ext cx="7813693" cy="2617887"/>
          </a:xfrm>
          <a:custGeom>
            <a:avLst/>
            <a:gdLst/>
            <a:ahLst/>
            <a:cxnLst/>
            <a:rect r="r" b="b" t="t" l="l"/>
            <a:pathLst>
              <a:path h="2617887" w="7813693">
                <a:moveTo>
                  <a:pt x="0" y="0"/>
                </a:moveTo>
                <a:lnTo>
                  <a:pt x="7813694" y="0"/>
                </a:lnTo>
                <a:lnTo>
                  <a:pt x="7813694" y="2617887"/>
                </a:lnTo>
                <a:lnTo>
                  <a:pt x="0" y="2617887"/>
                </a:lnTo>
                <a:lnTo>
                  <a:pt x="0" y="0"/>
                </a:lnTo>
                <a:close/>
              </a:path>
            </a:pathLst>
          </a:custGeom>
          <a:blipFill>
            <a:blip r:embed="rId5"/>
            <a:stretch>
              <a:fillRect l="0" t="0" r="0" b="0"/>
            </a:stretch>
          </a:blipFill>
        </p:spPr>
      </p:sp>
      <p:sp>
        <p:nvSpPr>
          <p:cNvPr name="Freeform 6" id="6"/>
          <p:cNvSpPr/>
          <p:nvPr/>
        </p:nvSpPr>
        <p:spPr>
          <a:xfrm flipH="false" flipV="false" rot="0">
            <a:off x="796876" y="7201412"/>
            <a:ext cx="7793372" cy="2611079"/>
          </a:xfrm>
          <a:custGeom>
            <a:avLst/>
            <a:gdLst/>
            <a:ahLst/>
            <a:cxnLst/>
            <a:rect r="r" b="b" t="t" l="l"/>
            <a:pathLst>
              <a:path h="2611079" w="7793372">
                <a:moveTo>
                  <a:pt x="0" y="0"/>
                </a:moveTo>
                <a:lnTo>
                  <a:pt x="7793372" y="0"/>
                </a:lnTo>
                <a:lnTo>
                  <a:pt x="7793372" y="2611078"/>
                </a:lnTo>
                <a:lnTo>
                  <a:pt x="0" y="2611078"/>
                </a:lnTo>
                <a:lnTo>
                  <a:pt x="0" y="0"/>
                </a:lnTo>
                <a:close/>
              </a:path>
            </a:pathLst>
          </a:custGeom>
          <a:blipFill>
            <a:blip r:embed="rId6"/>
            <a:stretch>
              <a:fillRect l="0" t="0" r="0" b="0"/>
            </a:stretch>
          </a:blipFill>
        </p:spPr>
      </p:sp>
      <p:sp>
        <p:nvSpPr>
          <p:cNvPr name="Freeform 7" id="7"/>
          <p:cNvSpPr/>
          <p:nvPr/>
        </p:nvSpPr>
        <p:spPr>
          <a:xfrm flipH="false" flipV="false" rot="0">
            <a:off x="9360630" y="7201412"/>
            <a:ext cx="7898670" cy="2664530"/>
          </a:xfrm>
          <a:custGeom>
            <a:avLst/>
            <a:gdLst/>
            <a:ahLst/>
            <a:cxnLst/>
            <a:rect r="r" b="b" t="t" l="l"/>
            <a:pathLst>
              <a:path h="2664530" w="7898670">
                <a:moveTo>
                  <a:pt x="0" y="0"/>
                </a:moveTo>
                <a:lnTo>
                  <a:pt x="7898670" y="0"/>
                </a:lnTo>
                <a:lnTo>
                  <a:pt x="7898670" y="2664529"/>
                </a:lnTo>
                <a:lnTo>
                  <a:pt x="0" y="2664529"/>
                </a:lnTo>
                <a:lnTo>
                  <a:pt x="0" y="0"/>
                </a:lnTo>
                <a:close/>
              </a:path>
            </a:pathLst>
          </a:custGeom>
          <a:blipFill>
            <a:blip r:embed="rId7"/>
            <a:stretch>
              <a:fillRect l="0" t="0" r="0" b="0"/>
            </a:stretch>
          </a:blipFill>
        </p:spPr>
      </p:sp>
      <p:sp>
        <p:nvSpPr>
          <p:cNvPr name="TextBox 8" id="8"/>
          <p:cNvSpPr txBox="true"/>
          <p:nvPr/>
        </p:nvSpPr>
        <p:spPr>
          <a:xfrm rot="0">
            <a:off x="4683401" y="320040"/>
            <a:ext cx="8921198" cy="708660"/>
          </a:xfrm>
          <a:prstGeom prst="rect">
            <a:avLst/>
          </a:prstGeom>
        </p:spPr>
        <p:txBody>
          <a:bodyPr anchor="t" rtlCol="false" tIns="0" lIns="0" bIns="0" rIns="0">
            <a:spAutoFit/>
          </a:bodyPr>
          <a:lstStyle/>
          <a:p>
            <a:pPr algn="ctr">
              <a:lnSpc>
                <a:spcPts val="4950"/>
              </a:lnSpc>
            </a:pPr>
            <a:r>
              <a:rPr lang="en-US" sz="4500" spc="179">
                <a:solidFill>
                  <a:srgbClr val="FFFFFF"/>
                </a:solidFill>
                <a:latin typeface="Helvetica World Bold Italics"/>
              </a:rPr>
              <a:t>Data Visualization : -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20277" y="7843724"/>
            <a:ext cx="2467723" cy="2397976"/>
            <a:chOff x="0" y="0"/>
            <a:chExt cx="1100999" cy="1069881"/>
          </a:xfrm>
        </p:grpSpPr>
        <p:sp>
          <p:nvSpPr>
            <p:cNvPr name="Freeform 3" id="3"/>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FF9430"/>
            </a:solidFill>
          </p:spPr>
        </p:sp>
        <p:sp>
          <p:nvSpPr>
            <p:cNvPr name="TextBox 4" id="4"/>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352555" y="5445747"/>
            <a:ext cx="2467723" cy="2397976"/>
            <a:chOff x="0" y="0"/>
            <a:chExt cx="1100999" cy="1069881"/>
          </a:xfrm>
        </p:grpSpPr>
        <p:sp>
          <p:nvSpPr>
            <p:cNvPr name="Freeform 6" id="6"/>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CD6918"/>
            </a:solidFill>
          </p:spPr>
        </p:sp>
        <p:sp>
          <p:nvSpPr>
            <p:cNvPr name="TextBox 7" id="7"/>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8" id="8"/>
          <p:cNvGrpSpPr/>
          <p:nvPr/>
        </p:nvGrpSpPr>
        <p:grpSpPr>
          <a:xfrm rot="0">
            <a:off x="13352555" y="0"/>
            <a:ext cx="4935445" cy="493544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33333" t="0" r="0" b="0"/>
              </a:stretch>
            </a:blipFill>
          </p:spPr>
        </p:sp>
      </p:grpSp>
      <p:sp>
        <p:nvSpPr>
          <p:cNvPr name="TextBox 10" id="10"/>
          <p:cNvSpPr txBox="true"/>
          <p:nvPr/>
        </p:nvSpPr>
        <p:spPr>
          <a:xfrm rot="0">
            <a:off x="2118122" y="1444276"/>
            <a:ext cx="12909386" cy="1023446"/>
          </a:xfrm>
          <a:prstGeom prst="rect">
            <a:avLst/>
          </a:prstGeom>
        </p:spPr>
        <p:txBody>
          <a:bodyPr anchor="t" rtlCol="false" tIns="0" lIns="0" bIns="0" rIns="0">
            <a:spAutoFit/>
          </a:bodyPr>
          <a:lstStyle/>
          <a:p>
            <a:pPr>
              <a:lnSpc>
                <a:spcPts val="7162"/>
              </a:lnSpc>
            </a:pPr>
            <a:r>
              <a:rPr lang="en-US" sz="6511">
                <a:solidFill>
                  <a:srgbClr val="FFFFFF"/>
                </a:solidFill>
                <a:latin typeface="Helvetica World Bold"/>
              </a:rPr>
              <a:t>Conclusion : - </a:t>
            </a:r>
          </a:p>
        </p:txBody>
      </p:sp>
      <p:sp>
        <p:nvSpPr>
          <p:cNvPr name="TextBox 11" id="11"/>
          <p:cNvSpPr txBox="true"/>
          <p:nvPr/>
        </p:nvSpPr>
        <p:spPr>
          <a:xfrm rot="0">
            <a:off x="582811" y="3551837"/>
            <a:ext cx="11565081" cy="4291886"/>
          </a:xfrm>
          <a:prstGeom prst="rect">
            <a:avLst/>
          </a:prstGeom>
        </p:spPr>
        <p:txBody>
          <a:bodyPr anchor="t" rtlCol="false" tIns="0" lIns="0" bIns="0" rIns="0">
            <a:spAutoFit/>
          </a:bodyPr>
          <a:lstStyle/>
          <a:p>
            <a:pPr>
              <a:lnSpc>
                <a:spcPts val="5705"/>
              </a:lnSpc>
            </a:pPr>
            <a:r>
              <a:rPr lang="en-US" sz="3478">
                <a:solidFill>
                  <a:srgbClr val="FFFFFF"/>
                </a:solidFill>
                <a:latin typeface="Canva Sans"/>
              </a:rPr>
              <a:t>• </a:t>
            </a:r>
            <a:r>
              <a:rPr lang="en-US" sz="3478">
                <a:solidFill>
                  <a:srgbClr val="FFFFFF"/>
                </a:solidFill>
                <a:latin typeface="Canva Sans Bold"/>
              </a:rPr>
              <a:t>We have analysed the Compressive Strength Data and used Machine Learning to Predict the Compressive Strength of Concrete. We have used xyz algorithm to make predictions and compared their performance.</a:t>
            </a:r>
          </a:p>
          <a:p>
            <a:pPr>
              <a:lnSpc>
                <a:spcPts val="570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108" y="1028700"/>
            <a:ext cx="16220192" cy="8229600"/>
            <a:chOff x="0" y="0"/>
            <a:chExt cx="21626923" cy="10972800"/>
          </a:xfrm>
        </p:grpSpPr>
        <p:pic>
          <p:nvPicPr>
            <p:cNvPr name="Picture 3" id="3"/>
            <p:cNvPicPr>
              <a:picLocks noChangeAspect="true"/>
            </p:cNvPicPr>
            <p:nvPr/>
          </p:nvPicPr>
          <p:blipFill>
            <a:blip r:embed="rId2"/>
            <a:srcRect l="0" t="11947" r="0" b="11947"/>
            <a:stretch>
              <a:fillRect/>
            </a:stretch>
          </p:blipFill>
          <p:spPr>
            <a:xfrm flipH="false" flipV="false">
              <a:off x="0" y="0"/>
              <a:ext cx="21626923" cy="10972800"/>
            </a:xfrm>
            <a:prstGeom prst="rect">
              <a:avLst/>
            </a:prstGeom>
          </p:spPr>
        </p:pic>
      </p:grpSp>
      <p:sp>
        <p:nvSpPr>
          <p:cNvPr name="TextBox 4" id="4"/>
          <p:cNvSpPr txBox="true"/>
          <p:nvPr/>
        </p:nvSpPr>
        <p:spPr>
          <a:xfrm rot="0">
            <a:off x="6369719" y="1663530"/>
            <a:ext cx="9845246" cy="1659378"/>
          </a:xfrm>
          <a:prstGeom prst="rect">
            <a:avLst/>
          </a:prstGeom>
        </p:spPr>
        <p:txBody>
          <a:bodyPr anchor="t" rtlCol="false" tIns="0" lIns="0" bIns="0" rIns="0">
            <a:spAutoFit/>
          </a:bodyPr>
          <a:lstStyle/>
          <a:p>
            <a:pPr algn="ctr">
              <a:lnSpc>
                <a:spcPts val="12823"/>
              </a:lnSpc>
            </a:pPr>
            <a:r>
              <a:rPr lang="en-US" sz="11449">
                <a:solidFill>
                  <a:srgbClr val="000000"/>
                </a:solidFill>
                <a:latin typeface="Inter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059764" y="5947177"/>
            <a:ext cx="3686298" cy="3890287"/>
            <a:chOff x="0" y="0"/>
            <a:chExt cx="1672324" cy="1764865"/>
          </a:xfrm>
        </p:grpSpPr>
        <p:sp>
          <p:nvSpPr>
            <p:cNvPr name="Freeform 3" id="3"/>
            <p:cNvSpPr/>
            <p:nvPr/>
          </p:nvSpPr>
          <p:spPr>
            <a:xfrm flipH="false" flipV="false" rot="0">
              <a:off x="0" y="0"/>
              <a:ext cx="1672324" cy="1764865"/>
            </a:xfrm>
            <a:custGeom>
              <a:avLst/>
              <a:gdLst/>
              <a:ahLst/>
              <a:cxnLst/>
              <a:rect r="r" b="b" t="t" l="l"/>
              <a:pathLst>
                <a:path h="1764865" w="1672324">
                  <a:moveTo>
                    <a:pt x="0" y="0"/>
                  </a:moveTo>
                  <a:lnTo>
                    <a:pt x="1672324" y="0"/>
                  </a:lnTo>
                  <a:lnTo>
                    <a:pt x="1672324" y="1764865"/>
                  </a:lnTo>
                  <a:lnTo>
                    <a:pt x="0" y="1764865"/>
                  </a:lnTo>
                  <a:close/>
                </a:path>
              </a:pathLst>
            </a:custGeom>
            <a:solidFill>
              <a:srgbClr val="FF9430"/>
            </a:solidFill>
          </p:spPr>
        </p:sp>
        <p:sp>
          <p:nvSpPr>
            <p:cNvPr name="TextBox 4" id="4"/>
            <p:cNvSpPr txBox="true"/>
            <p:nvPr/>
          </p:nvSpPr>
          <p:spPr>
            <a:xfrm>
              <a:off x="0" y="-28575"/>
              <a:ext cx="1672324" cy="1793440"/>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7746062" y="2010306"/>
            <a:ext cx="899502" cy="914172"/>
            <a:chOff x="0" y="0"/>
            <a:chExt cx="646107" cy="656644"/>
          </a:xfrm>
        </p:grpSpPr>
        <p:sp>
          <p:nvSpPr>
            <p:cNvPr name="Freeform 6" id="6"/>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FF9430"/>
            </a:solidFill>
          </p:spPr>
        </p:sp>
        <p:sp>
          <p:nvSpPr>
            <p:cNvPr name="TextBox 7" id="7"/>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grpSp>
        <p:nvGrpSpPr>
          <p:cNvPr name="Group 8" id="8"/>
          <p:cNvGrpSpPr/>
          <p:nvPr/>
        </p:nvGrpSpPr>
        <p:grpSpPr>
          <a:xfrm rot="0">
            <a:off x="10725768" y="9681991"/>
            <a:ext cx="899502" cy="914172"/>
            <a:chOff x="0" y="0"/>
            <a:chExt cx="646107" cy="656644"/>
          </a:xfrm>
        </p:grpSpPr>
        <p:sp>
          <p:nvSpPr>
            <p:cNvPr name="Freeform 9" id="9"/>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CD6918"/>
            </a:solidFill>
          </p:spPr>
        </p:sp>
        <p:sp>
          <p:nvSpPr>
            <p:cNvPr name="TextBox 10" id="10"/>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sp>
        <p:nvSpPr>
          <p:cNvPr name="Freeform 11" id="11"/>
          <p:cNvSpPr/>
          <p:nvPr/>
        </p:nvSpPr>
        <p:spPr>
          <a:xfrm flipH="false" flipV="false" rot="0">
            <a:off x="13157847" y="452073"/>
            <a:ext cx="3083600" cy="3083600"/>
          </a:xfrm>
          <a:custGeom>
            <a:avLst/>
            <a:gdLst/>
            <a:ahLst/>
            <a:cxnLst/>
            <a:rect r="r" b="b" t="t" l="l"/>
            <a:pathLst>
              <a:path h="3083600" w="3083600">
                <a:moveTo>
                  <a:pt x="0" y="0"/>
                </a:moveTo>
                <a:lnTo>
                  <a:pt x="3083600" y="0"/>
                </a:lnTo>
                <a:lnTo>
                  <a:pt x="3083600" y="3083600"/>
                </a:lnTo>
                <a:lnTo>
                  <a:pt x="0" y="3083600"/>
                </a:lnTo>
                <a:lnTo>
                  <a:pt x="0" y="0"/>
                </a:lnTo>
                <a:close/>
              </a:path>
            </a:pathLst>
          </a:custGeom>
          <a:blipFill>
            <a:blip r:embed="rId2"/>
            <a:stretch>
              <a:fillRect l="0" t="0" r="0" b="0"/>
            </a:stretch>
          </a:blipFill>
        </p:spPr>
      </p:sp>
      <p:sp>
        <p:nvSpPr>
          <p:cNvPr name="TextBox 12" id="12"/>
          <p:cNvSpPr txBox="true"/>
          <p:nvPr/>
        </p:nvSpPr>
        <p:spPr>
          <a:xfrm rot="0">
            <a:off x="1944331" y="4511040"/>
            <a:ext cx="10777483" cy="1360170"/>
          </a:xfrm>
          <a:prstGeom prst="rect">
            <a:avLst/>
          </a:prstGeom>
        </p:spPr>
        <p:txBody>
          <a:bodyPr anchor="t" rtlCol="false" tIns="0" lIns="0" bIns="0" rIns="0">
            <a:spAutoFit/>
          </a:bodyPr>
          <a:lstStyle/>
          <a:p>
            <a:pPr marL="0" indent="0" lvl="0">
              <a:lnSpc>
                <a:spcPts val="105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86F5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37" t="0" r="-359" b="-359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38108" y="8539294"/>
            <a:ext cx="2449892" cy="1747706"/>
            <a:chOff x="0" y="0"/>
            <a:chExt cx="1167356" cy="832769"/>
          </a:xfrm>
        </p:grpSpPr>
        <p:sp>
          <p:nvSpPr>
            <p:cNvPr name="Freeform 3" id="3"/>
            <p:cNvSpPr/>
            <p:nvPr/>
          </p:nvSpPr>
          <p:spPr>
            <a:xfrm flipH="false" flipV="false" rot="0">
              <a:off x="0" y="0"/>
              <a:ext cx="1167356" cy="832769"/>
            </a:xfrm>
            <a:custGeom>
              <a:avLst/>
              <a:gdLst/>
              <a:ahLst/>
              <a:cxnLst/>
              <a:rect r="r" b="b" t="t" l="l"/>
              <a:pathLst>
                <a:path h="832769" w="1167356">
                  <a:moveTo>
                    <a:pt x="0" y="0"/>
                  </a:moveTo>
                  <a:lnTo>
                    <a:pt x="1167356" y="0"/>
                  </a:lnTo>
                  <a:lnTo>
                    <a:pt x="1167356" y="832769"/>
                  </a:lnTo>
                  <a:lnTo>
                    <a:pt x="0" y="832769"/>
                  </a:lnTo>
                  <a:close/>
                </a:path>
              </a:pathLst>
            </a:custGeom>
            <a:solidFill>
              <a:srgbClr val="FF9430"/>
            </a:solidFill>
          </p:spPr>
        </p:sp>
        <p:sp>
          <p:nvSpPr>
            <p:cNvPr name="TextBox 4" id="4"/>
            <p:cNvSpPr txBox="true"/>
            <p:nvPr/>
          </p:nvSpPr>
          <p:spPr>
            <a:xfrm>
              <a:off x="0" y="-28575"/>
              <a:ext cx="1167356" cy="861344"/>
            </a:xfrm>
            <a:prstGeom prst="rect">
              <a:avLst/>
            </a:prstGeom>
          </p:spPr>
          <p:txBody>
            <a:bodyPr anchor="ctr" rtlCol="false" tIns="50800" lIns="50800" bIns="50800" rIns="50800"/>
            <a:lstStyle/>
            <a:p>
              <a:pPr algn="ctr">
                <a:lnSpc>
                  <a:spcPts val="1540"/>
                </a:lnSpc>
                <a:spcBef>
                  <a:spcPct val="0"/>
                </a:spcBef>
              </a:pPr>
            </a:p>
          </p:txBody>
        </p:sp>
      </p:grpSp>
      <p:sp>
        <p:nvSpPr>
          <p:cNvPr name="Freeform 5" id="5" descr="Quarter Circle Shape"/>
          <p:cNvSpPr/>
          <p:nvPr/>
        </p:nvSpPr>
        <p:spPr>
          <a:xfrm flipH="true" flipV="false" rot="0">
            <a:off x="15610399" y="0"/>
            <a:ext cx="2677601" cy="2677601"/>
          </a:xfrm>
          <a:custGeom>
            <a:avLst/>
            <a:gdLst/>
            <a:ahLst/>
            <a:cxnLst/>
            <a:rect r="r" b="b" t="t" l="l"/>
            <a:pathLst>
              <a:path h="2677601" w="2677601">
                <a:moveTo>
                  <a:pt x="2677601" y="0"/>
                </a:moveTo>
                <a:lnTo>
                  <a:pt x="0" y="0"/>
                </a:lnTo>
                <a:lnTo>
                  <a:pt x="0" y="2677601"/>
                </a:lnTo>
                <a:lnTo>
                  <a:pt x="2677601" y="2677601"/>
                </a:lnTo>
                <a:lnTo>
                  <a:pt x="26776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100439" y="1375523"/>
            <a:ext cx="8417337" cy="7750265"/>
            <a:chOff x="0" y="0"/>
            <a:chExt cx="11223116" cy="10333687"/>
          </a:xfrm>
        </p:grpSpPr>
        <p:sp>
          <p:nvSpPr>
            <p:cNvPr name="TextBox 7" id="7"/>
            <p:cNvSpPr txBox="true"/>
            <p:nvPr/>
          </p:nvSpPr>
          <p:spPr>
            <a:xfrm rot="0">
              <a:off x="0" y="85725"/>
              <a:ext cx="11223116" cy="1986004"/>
            </a:xfrm>
            <a:prstGeom prst="rect">
              <a:avLst/>
            </a:prstGeom>
          </p:spPr>
          <p:txBody>
            <a:bodyPr anchor="t" rtlCol="false" tIns="0" lIns="0" bIns="0" rIns="0">
              <a:spAutoFit/>
            </a:bodyPr>
            <a:lstStyle/>
            <a:p>
              <a:pPr marL="0" indent="0" lvl="0">
                <a:lnSpc>
                  <a:spcPts val="10313"/>
                </a:lnSpc>
              </a:pPr>
              <a:r>
                <a:rPr lang="en-US" sz="9375">
                  <a:solidFill>
                    <a:srgbClr val="FFFFFF"/>
                  </a:solidFill>
                  <a:latin typeface="Helvetica World Bold"/>
                </a:rPr>
                <a:t>Abstract :-</a:t>
              </a:r>
            </a:p>
          </p:txBody>
        </p:sp>
        <p:sp>
          <p:nvSpPr>
            <p:cNvPr name="TextBox 8" id="8"/>
            <p:cNvSpPr txBox="true"/>
            <p:nvPr/>
          </p:nvSpPr>
          <p:spPr>
            <a:xfrm rot="0">
              <a:off x="0" y="6633209"/>
              <a:ext cx="11223116" cy="3700478"/>
            </a:xfrm>
            <a:prstGeom prst="rect">
              <a:avLst/>
            </a:prstGeom>
          </p:spPr>
          <p:txBody>
            <a:bodyPr anchor="t" rtlCol="false" tIns="0" lIns="0" bIns="0" rIns="0">
              <a:spAutoFit/>
            </a:bodyPr>
            <a:lstStyle/>
            <a:p>
              <a:pPr marL="0" indent="0" lvl="0">
                <a:lnSpc>
                  <a:spcPts val="3739"/>
                </a:lnSpc>
              </a:pPr>
              <a:r>
                <a:rPr lang="en-US" sz="2671" spc="243">
                  <a:solidFill>
                    <a:srgbClr val="FFFFFF"/>
                  </a:solidFill>
                  <a:latin typeface="Helvetica World"/>
                </a:rPr>
                <a:t>• Hence, the focus of this project is the application of machine learning process, and their suitability  to predict the concrete strength from its components accurately and then looking for the optimal combination of components which increases the strength.</a:t>
              </a:r>
            </a:p>
          </p:txBody>
        </p:sp>
        <p:sp>
          <p:nvSpPr>
            <p:cNvPr name="TextBox 9" id="9"/>
            <p:cNvSpPr txBox="true"/>
            <p:nvPr/>
          </p:nvSpPr>
          <p:spPr>
            <a:xfrm rot="0">
              <a:off x="0" y="2666544"/>
              <a:ext cx="11223116" cy="3429000"/>
            </a:xfrm>
            <a:prstGeom prst="rect">
              <a:avLst/>
            </a:prstGeom>
          </p:spPr>
          <p:txBody>
            <a:bodyPr anchor="t" rtlCol="false" tIns="0" lIns="0" bIns="0" rIns="0">
              <a:spAutoFit/>
            </a:bodyPr>
            <a:lstStyle/>
            <a:p>
              <a:pPr marL="0" indent="0" lvl="0">
                <a:lnSpc>
                  <a:spcPts val="4075"/>
                </a:lnSpc>
              </a:pPr>
              <a:r>
                <a:rPr lang="en-US" sz="3396">
                  <a:solidFill>
                    <a:srgbClr val="FFFFFF"/>
                  </a:solidFill>
                  <a:latin typeface="Helvetica World"/>
                </a:rPr>
                <a:t>• To predict the concrete strength of using the composition of its mixture and age of the concrete. Concrete has been widely used in recent years because its production compliments environmental conservation.</a:t>
              </a:r>
            </a:p>
          </p:txBody>
        </p:sp>
      </p:grpSp>
      <p:grpSp>
        <p:nvGrpSpPr>
          <p:cNvPr name="Group 10" id="10"/>
          <p:cNvGrpSpPr/>
          <p:nvPr/>
        </p:nvGrpSpPr>
        <p:grpSpPr>
          <a:xfrm rot="0">
            <a:off x="-5546209" y="-220132"/>
            <a:ext cx="12387786" cy="10727265"/>
            <a:chOff x="0" y="0"/>
            <a:chExt cx="4282440" cy="3708400"/>
          </a:xfrm>
        </p:grpSpPr>
        <p:sp>
          <p:nvSpPr>
            <p:cNvPr name="Freeform 11" id="11"/>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4"/>
              <a:stretch>
                <a:fillRect l="0" t="0" r="-29133"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5486408" y="8484765"/>
            <a:ext cx="4671353" cy="1802235"/>
            <a:chOff x="0" y="0"/>
            <a:chExt cx="3908030" cy="1507740"/>
          </a:xfrm>
        </p:grpSpPr>
        <p:sp>
          <p:nvSpPr>
            <p:cNvPr name="Freeform 3" id="3"/>
            <p:cNvSpPr/>
            <p:nvPr/>
          </p:nvSpPr>
          <p:spPr>
            <a:xfrm flipH="false" flipV="false" rot="0">
              <a:off x="0" y="0"/>
              <a:ext cx="3908030" cy="1507741"/>
            </a:xfrm>
            <a:custGeom>
              <a:avLst/>
              <a:gdLst/>
              <a:ahLst/>
              <a:cxnLst/>
              <a:rect r="r" b="b" t="t" l="l"/>
              <a:pathLst>
                <a:path h="1507741" w="3908030">
                  <a:moveTo>
                    <a:pt x="0" y="0"/>
                  </a:moveTo>
                  <a:lnTo>
                    <a:pt x="3908030" y="0"/>
                  </a:lnTo>
                  <a:lnTo>
                    <a:pt x="3908030" y="1507741"/>
                  </a:lnTo>
                  <a:lnTo>
                    <a:pt x="0" y="1507741"/>
                  </a:lnTo>
                  <a:close/>
                </a:path>
              </a:pathLst>
            </a:custGeom>
            <a:solidFill>
              <a:srgbClr val="FF9430"/>
            </a:solidFill>
          </p:spPr>
        </p:sp>
        <p:sp>
          <p:nvSpPr>
            <p:cNvPr name="TextBox 4" id="4"/>
            <p:cNvSpPr txBox="true"/>
            <p:nvPr/>
          </p:nvSpPr>
          <p:spPr>
            <a:xfrm>
              <a:off x="0" y="-28575"/>
              <a:ext cx="3908030" cy="1536315"/>
            </a:xfrm>
            <a:prstGeom prst="rect">
              <a:avLst/>
            </a:prstGeom>
          </p:spPr>
          <p:txBody>
            <a:bodyPr anchor="ctr" rtlCol="false" tIns="50800" lIns="50800" bIns="50800" rIns="50800"/>
            <a:lstStyle/>
            <a:p>
              <a:pPr algn="ctr">
                <a:lnSpc>
                  <a:spcPts val="1540"/>
                </a:lnSpc>
                <a:spcBef>
                  <a:spcPct val="0"/>
                </a:spcBef>
              </a:pPr>
            </a:p>
          </p:txBody>
        </p:sp>
      </p:grpSp>
      <p:sp>
        <p:nvSpPr>
          <p:cNvPr name="Freeform 5" id="5"/>
          <p:cNvSpPr/>
          <p:nvPr/>
        </p:nvSpPr>
        <p:spPr>
          <a:xfrm flipH="true" flipV="false" rot="5400000">
            <a:off x="0" y="8533470"/>
            <a:ext cx="1898631" cy="1898631"/>
          </a:xfrm>
          <a:custGeom>
            <a:avLst/>
            <a:gdLst/>
            <a:ahLst/>
            <a:cxnLst/>
            <a:rect r="r" b="b" t="t" l="l"/>
            <a:pathLst>
              <a:path h="1898631" w="1898631">
                <a:moveTo>
                  <a:pt x="1898631" y="0"/>
                </a:moveTo>
                <a:lnTo>
                  <a:pt x="0" y="0"/>
                </a:lnTo>
                <a:lnTo>
                  <a:pt x="0" y="1898631"/>
                </a:lnTo>
                <a:lnTo>
                  <a:pt x="1898631" y="1898631"/>
                </a:lnTo>
                <a:lnTo>
                  <a:pt x="18986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5400000">
            <a:off x="4047529" y="8484765"/>
            <a:ext cx="1947336" cy="1947336"/>
          </a:xfrm>
          <a:custGeom>
            <a:avLst/>
            <a:gdLst/>
            <a:ahLst/>
            <a:cxnLst/>
            <a:rect r="r" b="b" t="t" l="l"/>
            <a:pathLst>
              <a:path h="1947336" w="1947336">
                <a:moveTo>
                  <a:pt x="1947336" y="0"/>
                </a:moveTo>
                <a:lnTo>
                  <a:pt x="0" y="0"/>
                </a:lnTo>
                <a:lnTo>
                  <a:pt x="0" y="1947336"/>
                </a:lnTo>
                <a:lnTo>
                  <a:pt x="1947336" y="1947336"/>
                </a:lnTo>
                <a:lnTo>
                  <a:pt x="194733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V="true">
            <a:off x="10157761" y="0"/>
            <a:ext cx="0" cy="10568551"/>
          </a:xfrm>
          <a:prstGeom prst="line">
            <a:avLst/>
          </a:prstGeom>
          <a:ln cap="flat" w="38100">
            <a:solidFill>
              <a:srgbClr val="FF9430"/>
            </a:solidFill>
            <a:prstDash val="solid"/>
            <a:headEnd type="none" len="sm" w="sm"/>
            <a:tailEnd type="none" len="sm" w="sm"/>
          </a:ln>
        </p:spPr>
      </p:sp>
      <p:sp>
        <p:nvSpPr>
          <p:cNvPr name="AutoShape 8" id="8"/>
          <p:cNvSpPr/>
          <p:nvPr/>
        </p:nvSpPr>
        <p:spPr>
          <a:xfrm>
            <a:off x="0" y="8514420"/>
            <a:ext cx="8138461" cy="0"/>
          </a:xfrm>
          <a:prstGeom prst="line">
            <a:avLst/>
          </a:prstGeom>
          <a:ln cap="flat" w="38100">
            <a:solidFill>
              <a:srgbClr val="FF9430"/>
            </a:solidFill>
            <a:prstDash val="solid"/>
            <a:headEnd type="none" len="sm" w="sm"/>
            <a:tailEnd type="none" len="sm" w="sm"/>
          </a:ln>
        </p:spPr>
      </p:sp>
      <p:sp>
        <p:nvSpPr>
          <p:cNvPr name="Freeform 9" id="9"/>
          <p:cNvSpPr/>
          <p:nvPr/>
        </p:nvSpPr>
        <p:spPr>
          <a:xfrm flipH="false" flipV="false" rot="0">
            <a:off x="10624486" y="1028700"/>
            <a:ext cx="7349780" cy="8156215"/>
          </a:xfrm>
          <a:custGeom>
            <a:avLst/>
            <a:gdLst/>
            <a:ahLst/>
            <a:cxnLst/>
            <a:rect r="r" b="b" t="t" l="l"/>
            <a:pathLst>
              <a:path h="8156215" w="7349780">
                <a:moveTo>
                  <a:pt x="0" y="0"/>
                </a:moveTo>
                <a:lnTo>
                  <a:pt x="7349780" y="0"/>
                </a:lnTo>
                <a:lnTo>
                  <a:pt x="7349780" y="8156215"/>
                </a:lnTo>
                <a:lnTo>
                  <a:pt x="0" y="8156215"/>
                </a:lnTo>
                <a:lnTo>
                  <a:pt x="0" y="0"/>
                </a:lnTo>
                <a:close/>
              </a:path>
            </a:pathLst>
          </a:custGeom>
          <a:blipFill>
            <a:blip r:embed="rId4"/>
            <a:stretch>
              <a:fillRect l="0" t="-2789" r="-9841" b="-2789"/>
            </a:stretch>
          </a:blipFill>
        </p:spPr>
      </p:sp>
      <p:sp>
        <p:nvSpPr>
          <p:cNvPr name="TextBox 10" id="10"/>
          <p:cNvSpPr txBox="true"/>
          <p:nvPr/>
        </p:nvSpPr>
        <p:spPr>
          <a:xfrm rot="0">
            <a:off x="713174" y="933450"/>
            <a:ext cx="8979061" cy="6169268"/>
          </a:xfrm>
          <a:prstGeom prst="rect">
            <a:avLst/>
          </a:prstGeom>
        </p:spPr>
        <p:txBody>
          <a:bodyPr anchor="t" rtlCol="false" tIns="0" lIns="0" bIns="0" rIns="0">
            <a:spAutoFit/>
          </a:bodyPr>
          <a:lstStyle/>
          <a:p>
            <a:pPr>
              <a:lnSpc>
                <a:spcPts val="6986"/>
              </a:lnSpc>
            </a:pPr>
            <a:r>
              <a:rPr lang="en-US" sz="4990" spc="114">
                <a:solidFill>
                  <a:srgbClr val="FFBD59"/>
                </a:solidFill>
                <a:latin typeface="Canva Sans Bold Italics"/>
              </a:rPr>
              <a:t> what will you imagine from the word construction is that mega buildings, machines, materials, etc… but you know that what is used to build these mega buildings?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20277" y="7843724"/>
            <a:ext cx="2467723" cy="2397976"/>
            <a:chOff x="0" y="0"/>
            <a:chExt cx="1100999" cy="1069881"/>
          </a:xfrm>
        </p:grpSpPr>
        <p:sp>
          <p:nvSpPr>
            <p:cNvPr name="Freeform 3" id="3"/>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FF9430"/>
            </a:solidFill>
          </p:spPr>
        </p:sp>
        <p:sp>
          <p:nvSpPr>
            <p:cNvPr name="TextBox 4" id="4"/>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769216" y="5834765"/>
            <a:ext cx="2051061" cy="2008959"/>
            <a:chOff x="0" y="0"/>
            <a:chExt cx="915101" cy="896317"/>
          </a:xfrm>
        </p:grpSpPr>
        <p:sp>
          <p:nvSpPr>
            <p:cNvPr name="Freeform 6" id="6"/>
            <p:cNvSpPr/>
            <p:nvPr/>
          </p:nvSpPr>
          <p:spPr>
            <a:xfrm flipH="false" flipV="false" rot="0">
              <a:off x="0" y="0"/>
              <a:ext cx="915101" cy="896317"/>
            </a:xfrm>
            <a:custGeom>
              <a:avLst/>
              <a:gdLst/>
              <a:ahLst/>
              <a:cxnLst/>
              <a:rect r="r" b="b" t="t" l="l"/>
              <a:pathLst>
                <a:path h="896317" w="915101">
                  <a:moveTo>
                    <a:pt x="0" y="0"/>
                  </a:moveTo>
                  <a:lnTo>
                    <a:pt x="915101" y="0"/>
                  </a:lnTo>
                  <a:lnTo>
                    <a:pt x="915101" y="896317"/>
                  </a:lnTo>
                  <a:lnTo>
                    <a:pt x="0" y="896317"/>
                  </a:lnTo>
                  <a:close/>
                </a:path>
              </a:pathLst>
            </a:custGeom>
            <a:solidFill>
              <a:srgbClr val="CD6918"/>
            </a:solidFill>
          </p:spPr>
        </p:sp>
        <p:sp>
          <p:nvSpPr>
            <p:cNvPr name="TextBox 7" id="7"/>
            <p:cNvSpPr txBox="true"/>
            <p:nvPr/>
          </p:nvSpPr>
          <p:spPr>
            <a:xfrm>
              <a:off x="0" y="-28575"/>
              <a:ext cx="915101" cy="924892"/>
            </a:xfrm>
            <a:prstGeom prst="rect">
              <a:avLst/>
            </a:prstGeom>
          </p:spPr>
          <p:txBody>
            <a:bodyPr anchor="ctr" rtlCol="false" tIns="50800" lIns="50800" bIns="50800" rIns="50800"/>
            <a:lstStyle/>
            <a:p>
              <a:pPr algn="ctr">
                <a:lnSpc>
                  <a:spcPts val="1540"/>
                </a:lnSpc>
                <a:spcBef>
                  <a:spcPct val="0"/>
                </a:spcBef>
              </a:pPr>
            </a:p>
          </p:txBody>
        </p:sp>
      </p:grpSp>
      <p:grpSp>
        <p:nvGrpSpPr>
          <p:cNvPr name="Group 8" id="8"/>
          <p:cNvGrpSpPr/>
          <p:nvPr/>
        </p:nvGrpSpPr>
        <p:grpSpPr>
          <a:xfrm rot="0">
            <a:off x="13769216" y="0"/>
            <a:ext cx="4518784" cy="5834765"/>
            <a:chOff x="0" y="0"/>
            <a:chExt cx="6350000" cy="8199277"/>
          </a:xfrm>
        </p:grpSpPr>
        <p:sp>
          <p:nvSpPr>
            <p:cNvPr name="Freeform 9" id="9"/>
            <p:cNvSpPr/>
            <p:nvPr/>
          </p:nvSpPr>
          <p:spPr>
            <a:xfrm flipH="false" flipV="false" rot="0">
              <a:off x="0" y="0"/>
              <a:ext cx="6350000" cy="8199277"/>
            </a:xfrm>
            <a:custGeom>
              <a:avLst/>
              <a:gdLst/>
              <a:ahLst/>
              <a:cxnLst/>
              <a:rect r="r" b="b" t="t" l="l"/>
              <a:pathLst>
                <a:path h="8199277" w="6350000">
                  <a:moveTo>
                    <a:pt x="0" y="0"/>
                  </a:moveTo>
                  <a:lnTo>
                    <a:pt x="0" y="8199277"/>
                  </a:lnTo>
                  <a:lnTo>
                    <a:pt x="6350000" y="8199277"/>
                  </a:lnTo>
                  <a:cubicBezTo>
                    <a:pt x="6350000" y="3671636"/>
                    <a:pt x="3506470" y="0"/>
                    <a:pt x="0" y="0"/>
                  </a:cubicBezTo>
                  <a:close/>
                </a:path>
              </a:pathLst>
            </a:custGeom>
            <a:blipFill>
              <a:blip r:embed="rId2"/>
              <a:stretch>
                <a:fillRect l="-57602" t="0" r="-14561" b="0"/>
              </a:stretch>
            </a:blipFill>
          </p:spPr>
        </p:sp>
      </p:grpSp>
      <p:sp>
        <p:nvSpPr>
          <p:cNvPr name="TextBox 10" id="10"/>
          <p:cNvSpPr txBox="true"/>
          <p:nvPr/>
        </p:nvSpPr>
        <p:spPr>
          <a:xfrm rot="0">
            <a:off x="571494" y="726104"/>
            <a:ext cx="11501440" cy="3652129"/>
          </a:xfrm>
          <a:prstGeom prst="rect">
            <a:avLst/>
          </a:prstGeom>
        </p:spPr>
        <p:txBody>
          <a:bodyPr anchor="t" rtlCol="false" tIns="0" lIns="0" bIns="0" rIns="0">
            <a:spAutoFit/>
          </a:bodyPr>
          <a:lstStyle/>
          <a:p>
            <a:pPr marL="895790" indent="-447895" lvl="1">
              <a:lnSpc>
                <a:spcPts val="5808"/>
              </a:lnSpc>
              <a:buFont typeface="Arial"/>
              <a:buChar char="•"/>
            </a:pPr>
            <a:r>
              <a:rPr lang="en-US" sz="4149" spc="589">
                <a:solidFill>
                  <a:srgbClr val="FFFFFF"/>
                </a:solidFill>
                <a:latin typeface="Canva Sans Bold"/>
              </a:rPr>
              <a:t>For construction we use material, cement, iron rods, etc.. where the material is the most important part of building making.</a:t>
            </a:r>
          </a:p>
        </p:txBody>
      </p:sp>
      <p:sp>
        <p:nvSpPr>
          <p:cNvPr name="TextBox 11" id="11"/>
          <p:cNvSpPr txBox="true"/>
          <p:nvPr/>
        </p:nvSpPr>
        <p:spPr>
          <a:xfrm rot="0">
            <a:off x="571494" y="5293700"/>
            <a:ext cx="12864983" cy="4290439"/>
          </a:xfrm>
          <a:prstGeom prst="rect">
            <a:avLst/>
          </a:prstGeom>
        </p:spPr>
        <p:txBody>
          <a:bodyPr anchor="t" rtlCol="false" tIns="0" lIns="0" bIns="0" rIns="0">
            <a:spAutoFit/>
          </a:bodyPr>
          <a:lstStyle/>
          <a:p>
            <a:pPr marL="943552" indent="-471776" lvl="1">
              <a:lnSpc>
                <a:spcPts val="6861"/>
              </a:lnSpc>
              <a:buFont typeface="Arial"/>
              <a:buChar char="•"/>
            </a:pPr>
            <a:r>
              <a:rPr lang="en-US" sz="4370" spc="8">
                <a:solidFill>
                  <a:srgbClr val="FFFFFF"/>
                </a:solidFill>
                <a:latin typeface="Canva Sans Bold"/>
              </a:rPr>
              <a:t>we generally face many real-life problems, like- some social issues, construction, etc.. we can to solve these types of problems using machine-learning techniques</a:t>
            </a:r>
          </a:p>
          <a:p>
            <a:pPr algn="ctr">
              <a:lnSpc>
                <a:spcPts val="686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876429" y="2831793"/>
            <a:ext cx="3261689" cy="2788238"/>
          </a:xfrm>
          <a:custGeom>
            <a:avLst/>
            <a:gdLst/>
            <a:ahLst/>
            <a:cxnLst/>
            <a:rect r="r" b="b" t="t" l="l"/>
            <a:pathLst>
              <a:path h="2788238" w="3261689">
                <a:moveTo>
                  <a:pt x="0" y="0"/>
                </a:moveTo>
                <a:lnTo>
                  <a:pt x="3261690" y="0"/>
                </a:lnTo>
                <a:lnTo>
                  <a:pt x="3261690" y="2788238"/>
                </a:lnTo>
                <a:lnTo>
                  <a:pt x="0" y="2788238"/>
                </a:lnTo>
                <a:lnTo>
                  <a:pt x="0" y="0"/>
                </a:lnTo>
                <a:close/>
              </a:path>
            </a:pathLst>
          </a:custGeom>
          <a:blipFill>
            <a:blip r:embed="rId2"/>
            <a:stretch>
              <a:fillRect l="-9780" t="-1267" r="0" b="-1267"/>
            </a:stretch>
          </a:blipFill>
        </p:spPr>
      </p:sp>
      <p:sp>
        <p:nvSpPr>
          <p:cNvPr name="Freeform 3" id="3"/>
          <p:cNvSpPr/>
          <p:nvPr/>
        </p:nvSpPr>
        <p:spPr>
          <a:xfrm flipH="false" flipV="false" rot="0">
            <a:off x="7170188" y="2831793"/>
            <a:ext cx="3027285" cy="2788238"/>
          </a:xfrm>
          <a:custGeom>
            <a:avLst/>
            <a:gdLst/>
            <a:ahLst/>
            <a:cxnLst/>
            <a:rect r="r" b="b" t="t" l="l"/>
            <a:pathLst>
              <a:path h="2788238" w="3027285">
                <a:moveTo>
                  <a:pt x="0" y="0"/>
                </a:moveTo>
                <a:lnTo>
                  <a:pt x="3027284" y="0"/>
                </a:lnTo>
                <a:lnTo>
                  <a:pt x="3027284" y="2788238"/>
                </a:lnTo>
                <a:lnTo>
                  <a:pt x="0" y="2788238"/>
                </a:lnTo>
                <a:lnTo>
                  <a:pt x="0" y="0"/>
                </a:lnTo>
                <a:close/>
              </a:path>
            </a:pathLst>
          </a:custGeom>
          <a:blipFill>
            <a:blip r:embed="rId3"/>
            <a:stretch>
              <a:fillRect l="-3723" t="-8496" r="0" b="-8496"/>
            </a:stretch>
          </a:blipFill>
        </p:spPr>
      </p:sp>
      <p:sp>
        <p:nvSpPr>
          <p:cNvPr name="Freeform 4" id="4"/>
          <p:cNvSpPr/>
          <p:nvPr/>
        </p:nvSpPr>
        <p:spPr>
          <a:xfrm flipH="false" flipV="false" rot="0">
            <a:off x="12958446" y="2894518"/>
            <a:ext cx="2814109" cy="2788238"/>
          </a:xfrm>
          <a:custGeom>
            <a:avLst/>
            <a:gdLst/>
            <a:ahLst/>
            <a:cxnLst/>
            <a:rect r="r" b="b" t="t" l="l"/>
            <a:pathLst>
              <a:path h="2788238" w="2814109">
                <a:moveTo>
                  <a:pt x="0" y="0"/>
                </a:moveTo>
                <a:lnTo>
                  <a:pt x="2814109" y="0"/>
                </a:lnTo>
                <a:lnTo>
                  <a:pt x="2814109" y="2788238"/>
                </a:lnTo>
                <a:lnTo>
                  <a:pt x="0" y="2788238"/>
                </a:lnTo>
                <a:lnTo>
                  <a:pt x="0" y="0"/>
                </a:lnTo>
                <a:close/>
              </a:path>
            </a:pathLst>
          </a:custGeom>
          <a:blipFill>
            <a:blip r:embed="rId4"/>
            <a:stretch>
              <a:fillRect l="-357" t="-10162" r="-357" b="0"/>
            </a:stretch>
          </a:blipFill>
        </p:spPr>
      </p:sp>
      <p:sp>
        <p:nvSpPr>
          <p:cNvPr name="Freeform 5" id="5"/>
          <p:cNvSpPr/>
          <p:nvPr/>
        </p:nvSpPr>
        <p:spPr>
          <a:xfrm flipH="false" flipV="false" rot="0">
            <a:off x="793565" y="6601900"/>
            <a:ext cx="3344554" cy="3231725"/>
          </a:xfrm>
          <a:custGeom>
            <a:avLst/>
            <a:gdLst/>
            <a:ahLst/>
            <a:cxnLst/>
            <a:rect r="r" b="b" t="t" l="l"/>
            <a:pathLst>
              <a:path h="3231725" w="3344554">
                <a:moveTo>
                  <a:pt x="0" y="0"/>
                </a:moveTo>
                <a:lnTo>
                  <a:pt x="3344554" y="0"/>
                </a:lnTo>
                <a:lnTo>
                  <a:pt x="3344554" y="3231725"/>
                </a:lnTo>
                <a:lnTo>
                  <a:pt x="0" y="3231725"/>
                </a:lnTo>
                <a:lnTo>
                  <a:pt x="0" y="0"/>
                </a:lnTo>
                <a:close/>
              </a:path>
            </a:pathLst>
          </a:custGeom>
          <a:blipFill>
            <a:blip r:embed="rId5"/>
            <a:stretch>
              <a:fillRect l="0" t="0" r="0" b="0"/>
            </a:stretch>
          </a:blipFill>
        </p:spPr>
      </p:sp>
      <p:sp>
        <p:nvSpPr>
          <p:cNvPr name="Freeform 6" id="6"/>
          <p:cNvSpPr/>
          <p:nvPr/>
        </p:nvSpPr>
        <p:spPr>
          <a:xfrm flipH="false" flipV="false" rot="0">
            <a:off x="6832637" y="6368912"/>
            <a:ext cx="3208772" cy="3444019"/>
          </a:xfrm>
          <a:custGeom>
            <a:avLst/>
            <a:gdLst/>
            <a:ahLst/>
            <a:cxnLst/>
            <a:rect r="r" b="b" t="t" l="l"/>
            <a:pathLst>
              <a:path h="3444019" w="3208772">
                <a:moveTo>
                  <a:pt x="0" y="0"/>
                </a:moveTo>
                <a:lnTo>
                  <a:pt x="3208772" y="0"/>
                </a:lnTo>
                <a:lnTo>
                  <a:pt x="3208772" y="3444019"/>
                </a:lnTo>
                <a:lnTo>
                  <a:pt x="0" y="3444019"/>
                </a:lnTo>
                <a:lnTo>
                  <a:pt x="0" y="0"/>
                </a:lnTo>
                <a:close/>
              </a:path>
            </a:pathLst>
          </a:custGeom>
          <a:blipFill>
            <a:blip r:embed="rId6"/>
            <a:stretch>
              <a:fillRect l="0" t="0" r="0" b="0"/>
            </a:stretch>
          </a:blipFill>
        </p:spPr>
      </p:sp>
      <p:sp>
        <p:nvSpPr>
          <p:cNvPr name="Freeform 7" id="7"/>
          <p:cNvSpPr/>
          <p:nvPr/>
        </p:nvSpPr>
        <p:spPr>
          <a:xfrm flipH="false" flipV="false" rot="0">
            <a:off x="12958446" y="6368912"/>
            <a:ext cx="2819203" cy="3184508"/>
          </a:xfrm>
          <a:custGeom>
            <a:avLst/>
            <a:gdLst/>
            <a:ahLst/>
            <a:cxnLst/>
            <a:rect r="r" b="b" t="t" l="l"/>
            <a:pathLst>
              <a:path h="3184508" w="2819203">
                <a:moveTo>
                  <a:pt x="0" y="0"/>
                </a:moveTo>
                <a:lnTo>
                  <a:pt x="2819203" y="0"/>
                </a:lnTo>
                <a:lnTo>
                  <a:pt x="2819203" y="3184507"/>
                </a:lnTo>
                <a:lnTo>
                  <a:pt x="0" y="3184507"/>
                </a:lnTo>
                <a:lnTo>
                  <a:pt x="0" y="0"/>
                </a:lnTo>
                <a:close/>
              </a:path>
            </a:pathLst>
          </a:custGeom>
          <a:blipFill>
            <a:blip r:embed="rId7"/>
            <a:stretch>
              <a:fillRect l="0" t="0" r="0" b="0"/>
            </a:stretch>
          </a:blipFill>
        </p:spPr>
      </p:sp>
      <p:sp>
        <p:nvSpPr>
          <p:cNvPr name="TextBox 8" id="8"/>
          <p:cNvSpPr txBox="true"/>
          <p:nvPr/>
        </p:nvSpPr>
        <p:spPr>
          <a:xfrm rot="0">
            <a:off x="2013750" y="628354"/>
            <a:ext cx="14260500" cy="400346"/>
          </a:xfrm>
          <a:prstGeom prst="rect">
            <a:avLst/>
          </a:prstGeom>
        </p:spPr>
        <p:txBody>
          <a:bodyPr anchor="t" rtlCol="false" tIns="0" lIns="0" bIns="0" rIns="0">
            <a:spAutoFit/>
          </a:bodyPr>
          <a:lstStyle/>
          <a:p>
            <a:pPr algn="ctr">
              <a:lnSpc>
                <a:spcPts val="2939"/>
              </a:lnSpc>
            </a:pPr>
            <a:r>
              <a:rPr lang="en-US" sz="2939" spc="464">
                <a:solidFill>
                  <a:srgbClr val="FFFFFF"/>
                </a:solidFill>
                <a:latin typeface="HK Modular Bold Italics"/>
              </a:rPr>
              <a:t>CONCRETE = CEMENT PASTE + INERT MASS</a:t>
            </a:r>
            <a:r>
              <a:rPr lang="en-US" sz="2939" spc="464">
                <a:solidFill>
                  <a:srgbClr val="FFFFFF"/>
                </a:solidFill>
                <a:latin typeface="HK Modular Bold Italics"/>
              </a:rPr>
              <a:t> </a:t>
            </a:r>
          </a:p>
        </p:txBody>
      </p:sp>
      <p:sp>
        <p:nvSpPr>
          <p:cNvPr name="TextBox 9" id="9"/>
          <p:cNvSpPr txBox="true"/>
          <p:nvPr/>
        </p:nvSpPr>
        <p:spPr>
          <a:xfrm rot="0">
            <a:off x="9139238" y="4920477"/>
            <a:ext cx="9525" cy="398421"/>
          </a:xfrm>
          <a:prstGeom prst="rect">
            <a:avLst/>
          </a:prstGeom>
        </p:spPr>
        <p:txBody>
          <a:bodyPr anchor="t" rtlCol="false" tIns="0" lIns="0" bIns="0" rIns="0">
            <a:spAutoFit/>
          </a:bodyPr>
          <a:lstStyle/>
          <a:p>
            <a:pPr algn="ctr">
              <a:lnSpc>
                <a:spcPts val="3239"/>
              </a:lnSpc>
              <a:spcBef>
                <a:spcPct val="0"/>
              </a:spcBef>
            </a:pPr>
          </a:p>
        </p:txBody>
      </p:sp>
      <p:sp>
        <p:nvSpPr>
          <p:cNvPr name="TextBox 10" id="10"/>
          <p:cNvSpPr txBox="true"/>
          <p:nvPr/>
        </p:nvSpPr>
        <p:spPr>
          <a:xfrm rot="0">
            <a:off x="3171143" y="1487023"/>
            <a:ext cx="11130074" cy="721339"/>
          </a:xfrm>
          <a:prstGeom prst="rect">
            <a:avLst/>
          </a:prstGeom>
        </p:spPr>
        <p:txBody>
          <a:bodyPr anchor="t" rtlCol="false" tIns="0" lIns="0" bIns="0" rIns="0">
            <a:spAutoFit/>
          </a:bodyPr>
          <a:lstStyle/>
          <a:p>
            <a:pPr algn="ctr">
              <a:lnSpc>
                <a:spcPts val="5939"/>
              </a:lnSpc>
            </a:pPr>
            <a:r>
              <a:rPr lang="en-US" sz="4182" spc="41">
                <a:solidFill>
                  <a:srgbClr val="FF914D"/>
                </a:solidFill>
                <a:latin typeface="Canva Sans Bold Italics"/>
              </a:rPr>
              <a:t>Concrete has been used in :- </a:t>
            </a:r>
          </a:p>
        </p:txBody>
      </p:sp>
      <p:sp>
        <p:nvSpPr>
          <p:cNvPr name="TextBox 11" id="11"/>
          <p:cNvSpPr txBox="true"/>
          <p:nvPr/>
        </p:nvSpPr>
        <p:spPr>
          <a:xfrm rot="0">
            <a:off x="4346376" y="2998300"/>
            <a:ext cx="2277660" cy="1780540"/>
          </a:xfrm>
          <a:prstGeom prst="rect">
            <a:avLst/>
          </a:prstGeom>
        </p:spPr>
        <p:txBody>
          <a:bodyPr anchor="t" rtlCol="false" tIns="0" lIns="0" bIns="0" rIns="0">
            <a:spAutoFit/>
          </a:bodyPr>
          <a:lstStyle/>
          <a:p>
            <a:pPr algn="ctr">
              <a:lnSpc>
                <a:spcPts val="4759"/>
              </a:lnSpc>
            </a:pPr>
            <a:r>
              <a:rPr lang="en-US" sz="3399" spc="149">
                <a:solidFill>
                  <a:srgbClr val="FFFFFF"/>
                </a:solidFill>
                <a:latin typeface="Canva Sans Bold"/>
              </a:rPr>
              <a:t>Highways and </a:t>
            </a:r>
          </a:p>
          <a:p>
            <a:pPr algn="ctr">
              <a:lnSpc>
                <a:spcPts val="4759"/>
              </a:lnSpc>
            </a:pPr>
            <a:r>
              <a:rPr lang="en-US" sz="3399" spc="149">
                <a:solidFill>
                  <a:srgbClr val="FFFFFF"/>
                </a:solidFill>
                <a:latin typeface="Canva Sans Bold"/>
              </a:rPr>
              <a:t>Streets</a:t>
            </a:r>
          </a:p>
        </p:txBody>
      </p:sp>
      <p:sp>
        <p:nvSpPr>
          <p:cNvPr name="TextBox 12" id="12"/>
          <p:cNvSpPr txBox="true"/>
          <p:nvPr/>
        </p:nvSpPr>
        <p:spPr>
          <a:xfrm rot="0">
            <a:off x="4547351" y="7733575"/>
            <a:ext cx="1875711"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rPr>
              <a:t>Dams</a:t>
            </a:r>
          </a:p>
        </p:txBody>
      </p:sp>
      <p:sp>
        <p:nvSpPr>
          <p:cNvPr name="TextBox 13" id="13"/>
          <p:cNvSpPr txBox="true"/>
          <p:nvPr/>
        </p:nvSpPr>
        <p:spPr>
          <a:xfrm rot="0">
            <a:off x="10197472" y="3298338"/>
            <a:ext cx="2760974" cy="1182066"/>
          </a:xfrm>
          <a:prstGeom prst="rect">
            <a:avLst/>
          </a:prstGeom>
        </p:spPr>
        <p:txBody>
          <a:bodyPr anchor="t" rtlCol="false" tIns="0" lIns="0" bIns="0" rIns="0">
            <a:spAutoFit/>
          </a:bodyPr>
          <a:lstStyle/>
          <a:p>
            <a:pPr algn="ctr">
              <a:lnSpc>
                <a:spcPts val="4766"/>
              </a:lnSpc>
            </a:pPr>
            <a:r>
              <a:rPr lang="en-US" sz="3404">
                <a:solidFill>
                  <a:srgbClr val="FFFFFF"/>
                </a:solidFill>
                <a:latin typeface="Canva Sans Bold"/>
              </a:rPr>
              <a:t>Large building</a:t>
            </a:r>
          </a:p>
        </p:txBody>
      </p:sp>
      <p:sp>
        <p:nvSpPr>
          <p:cNvPr name="TextBox 14" id="14"/>
          <p:cNvSpPr txBox="true"/>
          <p:nvPr/>
        </p:nvSpPr>
        <p:spPr>
          <a:xfrm rot="0">
            <a:off x="10450984" y="7043171"/>
            <a:ext cx="1657945" cy="10477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Airport </a:t>
            </a:r>
          </a:p>
          <a:p>
            <a:pPr algn="ctr">
              <a:lnSpc>
                <a:spcPts val="4200"/>
              </a:lnSpc>
            </a:pPr>
            <a:r>
              <a:rPr lang="en-US" sz="3000">
                <a:solidFill>
                  <a:srgbClr val="FFFFFF"/>
                </a:solidFill>
                <a:latin typeface="Canva Sans Bold"/>
              </a:rPr>
              <a:t>Runways</a:t>
            </a:r>
          </a:p>
        </p:txBody>
      </p:sp>
      <p:sp>
        <p:nvSpPr>
          <p:cNvPr name="TextBox 15" id="15"/>
          <p:cNvSpPr txBox="true"/>
          <p:nvPr/>
        </p:nvSpPr>
        <p:spPr>
          <a:xfrm rot="0">
            <a:off x="16192624" y="3855233"/>
            <a:ext cx="135540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Bridge</a:t>
            </a:r>
          </a:p>
        </p:txBody>
      </p:sp>
      <p:sp>
        <p:nvSpPr>
          <p:cNvPr name="TextBox 16" id="16"/>
          <p:cNvSpPr txBox="true"/>
          <p:nvPr/>
        </p:nvSpPr>
        <p:spPr>
          <a:xfrm rot="0">
            <a:off x="16038388" y="7052696"/>
            <a:ext cx="1663879" cy="886711"/>
          </a:xfrm>
          <a:prstGeom prst="rect">
            <a:avLst/>
          </a:prstGeom>
        </p:spPr>
        <p:txBody>
          <a:bodyPr anchor="t" rtlCol="false" tIns="0" lIns="0" bIns="0" rIns="0">
            <a:spAutoFit/>
          </a:bodyPr>
          <a:lstStyle/>
          <a:p>
            <a:pPr algn="ctr">
              <a:lnSpc>
                <a:spcPts val="3585"/>
              </a:lnSpc>
            </a:pPr>
            <a:r>
              <a:rPr lang="en-US" sz="2561">
                <a:solidFill>
                  <a:srgbClr val="FFFFFF"/>
                </a:solidFill>
                <a:latin typeface="Canva Sans"/>
              </a:rPr>
              <a:t>Irrigation </a:t>
            </a:r>
          </a:p>
          <a:p>
            <a:pPr algn="ctr">
              <a:lnSpc>
                <a:spcPts val="3585"/>
              </a:lnSpc>
            </a:pPr>
            <a:r>
              <a:rPr lang="en-US" sz="2561">
                <a:solidFill>
                  <a:srgbClr val="FFFFFF"/>
                </a:solidFill>
                <a:latin typeface="Canva Sans"/>
              </a:rPr>
              <a:t>Structures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2170" y="9092919"/>
            <a:ext cx="1906922" cy="1447015"/>
            <a:chOff x="0" y="0"/>
            <a:chExt cx="2642578" cy="2005247"/>
          </a:xfrm>
        </p:grpSpPr>
        <p:sp>
          <p:nvSpPr>
            <p:cNvPr name="Freeform 3" id="3"/>
            <p:cNvSpPr/>
            <p:nvPr/>
          </p:nvSpPr>
          <p:spPr>
            <a:xfrm flipH="false" flipV="false" rot="0">
              <a:off x="0" y="0"/>
              <a:ext cx="2642578" cy="2005247"/>
            </a:xfrm>
            <a:custGeom>
              <a:avLst/>
              <a:gdLst/>
              <a:ahLst/>
              <a:cxnLst/>
              <a:rect r="r" b="b" t="t" l="l"/>
              <a:pathLst>
                <a:path h="2005247" w="2642578">
                  <a:moveTo>
                    <a:pt x="0" y="0"/>
                  </a:moveTo>
                  <a:lnTo>
                    <a:pt x="2642578" y="0"/>
                  </a:lnTo>
                  <a:lnTo>
                    <a:pt x="2642578" y="2005247"/>
                  </a:lnTo>
                  <a:lnTo>
                    <a:pt x="0" y="2005247"/>
                  </a:lnTo>
                  <a:close/>
                </a:path>
              </a:pathLst>
            </a:custGeom>
            <a:solidFill>
              <a:srgbClr val="FF9430"/>
            </a:solidFill>
          </p:spPr>
        </p:sp>
        <p:sp>
          <p:nvSpPr>
            <p:cNvPr name="TextBox 4" id="4"/>
            <p:cNvSpPr txBox="true"/>
            <p:nvPr/>
          </p:nvSpPr>
          <p:spPr>
            <a:xfrm>
              <a:off x="0" y="-28575"/>
              <a:ext cx="2642578" cy="2033822"/>
            </a:xfrm>
            <a:prstGeom prst="rect">
              <a:avLst/>
            </a:prstGeom>
          </p:spPr>
          <p:txBody>
            <a:bodyPr anchor="ctr" rtlCol="false" tIns="50800" lIns="50800" bIns="50800" rIns="50800"/>
            <a:lstStyle/>
            <a:p>
              <a:pPr algn="ctr">
                <a:lnSpc>
                  <a:spcPts val="1540"/>
                </a:lnSpc>
                <a:spcBef>
                  <a:spcPct val="0"/>
                </a:spcBef>
              </a:pPr>
            </a:p>
          </p:txBody>
        </p:sp>
      </p:grpSp>
      <p:sp>
        <p:nvSpPr>
          <p:cNvPr name="AutoShape 5" id="5"/>
          <p:cNvSpPr/>
          <p:nvPr/>
        </p:nvSpPr>
        <p:spPr>
          <a:xfrm>
            <a:off x="-184003" y="9092919"/>
            <a:ext cx="18656006" cy="0"/>
          </a:xfrm>
          <a:prstGeom prst="line">
            <a:avLst/>
          </a:prstGeom>
          <a:ln cap="flat" w="38100">
            <a:solidFill>
              <a:srgbClr val="FF9430"/>
            </a:solidFill>
            <a:prstDash val="solid"/>
            <a:headEnd type="none" len="sm" w="sm"/>
            <a:tailEnd type="none" len="sm" w="sm"/>
          </a:ln>
        </p:spPr>
      </p:sp>
      <p:sp>
        <p:nvSpPr>
          <p:cNvPr name="Freeform 6" id="6"/>
          <p:cNvSpPr/>
          <p:nvPr/>
        </p:nvSpPr>
        <p:spPr>
          <a:xfrm flipH="true" flipV="false" rot="-5400000">
            <a:off x="17112969" y="9111969"/>
            <a:ext cx="1175031" cy="1175031"/>
          </a:xfrm>
          <a:custGeom>
            <a:avLst/>
            <a:gdLst/>
            <a:ahLst/>
            <a:cxnLst/>
            <a:rect r="r" b="b" t="t" l="l"/>
            <a:pathLst>
              <a:path h="1175031" w="1175031">
                <a:moveTo>
                  <a:pt x="1175031" y="0"/>
                </a:moveTo>
                <a:lnTo>
                  <a:pt x="0" y="0"/>
                </a:lnTo>
                <a:lnTo>
                  <a:pt x="0" y="1175031"/>
                </a:lnTo>
                <a:lnTo>
                  <a:pt x="1175031" y="1175031"/>
                </a:lnTo>
                <a:lnTo>
                  <a:pt x="11750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1255" y="2985102"/>
            <a:ext cx="2401193" cy="2538174"/>
            <a:chOff x="0" y="0"/>
            <a:chExt cx="632413" cy="668490"/>
          </a:xfrm>
        </p:grpSpPr>
        <p:sp>
          <p:nvSpPr>
            <p:cNvPr name="Freeform 8" id="8"/>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9" id="9"/>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0" id="10"/>
          <p:cNvGrpSpPr/>
          <p:nvPr/>
        </p:nvGrpSpPr>
        <p:grpSpPr>
          <a:xfrm rot="0">
            <a:off x="3652115" y="2985102"/>
            <a:ext cx="2401193" cy="2538174"/>
            <a:chOff x="0" y="0"/>
            <a:chExt cx="632413" cy="668490"/>
          </a:xfrm>
        </p:grpSpPr>
        <p:sp>
          <p:nvSpPr>
            <p:cNvPr name="Freeform 11" id="11"/>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2" id="12"/>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6512974" y="2985102"/>
            <a:ext cx="2401193" cy="2538174"/>
            <a:chOff x="0" y="0"/>
            <a:chExt cx="632413" cy="668490"/>
          </a:xfrm>
        </p:grpSpPr>
        <p:sp>
          <p:nvSpPr>
            <p:cNvPr name="Freeform 14" id="14"/>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5" id="15"/>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9373833" y="2985102"/>
            <a:ext cx="2401193" cy="2538174"/>
            <a:chOff x="0" y="0"/>
            <a:chExt cx="632413" cy="668490"/>
          </a:xfrm>
        </p:grpSpPr>
        <p:sp>
          <p:nvSpPr>
            <p:cNvPr name="Freeform 17" id="17"/>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8" id="18"/>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9" id="19"/>
          <p:cNvGrpSpPr/>
          <p:nvPr/>
        </p:nvGrpSpPr>
        <p:grpSpPr>
          <a:xfrm rot="0">
            <a:off x="12234693" y="2985102"/>
            <a:ext cx="2401193" cy="2538174"/>
            <a:chOff x="0" y="0"/>
            <a:chExt cx="632413" cy="668490"/>
          </a:xfrm>
        </p:grpSpPr>
        <p:sp>
          <p:nvSpPr>
            <p:cNvPr name="Freeform 20" id="2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21" id="2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15095552" y="2985102"/>
            <a:ext cx="2401193" cy="2538174"/>
            <a:chOff x="0" y="0"/>
            <a:chExt cx="632413" cy="668490"/>
          </a:xfrm>
        </p:grpSpPr>
        <p:sp>
          <p:nvSpPr>
            <p:cNvPr name="Freeform 23" id="23"/>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24" id="24"/>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4681110" y="772315"/>
            <a:ext cx="8925780" cy="1338017"/>
          </a:xfrm>
          <a:prstGeom prst="rect">
            <a:avLst/>
          </a:prstGeom>
        </p:spPr>
        <p:txBody>
          <a:bodyPr anchor="t" rtlCol="false" tIns="0" lIns="0" bIns="0" rIns="0">
            <a:spAutoFit/>
          </a:bodyPr>
          <a:lstStyle/>
          <a:p>
            <a:pPr algn="ctr">
              <a:lnSpc>
                <a:spcPts val="4952"/>
              </a:lnSpc>
            </a:pPr>
            <a:r>
              <a:rPr lang="en-US" sz="4502">
                <a:solidFill>
                  <a:srgbClr val="FFFFFF"/>
                </a:solidFill>
                <a:latin typeface="Helvetica World Bold"/>
                <a:ea typeface="Helvetica World Bold"/>
              </a:rPr>
              <a:t>💻 Table of Contents : - </a:t>
            </a:r>
          </a:p>
          <a:p>
            <a:pPr algn="ctr">
              <a:lnSpc>
                <a:spcPts val="4952"/>
              </a:lnSpc>
            </a:pPr>
          </a:p>
        </p:txBody>
      </p:sp>
      <p:sp>
        <p:nvSpPr>
          <p:cNvPr name="TextBox 26" id="26"/>
          <p:cNvSpPr txBox="true"/>
          <p:nvPr/>
        </p:nvSpPr>
        <p:spPr>
          <a:xfrm rot="0">
            <a:off x="1028147" y="3961548"/>
            <a:ext cx="1927409" cy="533625"/>
          </a:xfrm>
          <a:prstGeom prst="rect">
            <a:avLst/>
          </a:prstGeom>
        </p:spPr>
        <p:txBody>
          <a:bodyPr anchor="t" rtlCol="false" tIns="0" lIns="0" bIns="0" rIns="0">
            <a:spAutoFit/>
          </a:bodyPr>
          <a:lstStyle/>
          <a:p>
            <a:pPr algn="ctr">
              <a:lnSpc>
                <a:spcPts val="4187"/>
              </a:lnSpc>
            </a:pPr>
            <a:r>
              <a:rPr lang="en-US" sz="2991" spc="80">
                <a:solidFill>
                  <a:srgbClr val="FFFFFF"/>
                </a:solidFill>
                <a:latin typeface="Helvetica World Bold"/>
              </a:rPr>
              <a:t>Dataset</a:t>
            </a:r>
          </a:p>
        </p:txBody>
      </p:sp>
      <p:sp>
        <p:nvSpPr>
          <p:cNvPr name="TextBox 27" id="27"/>
          <p:cNvSpPr txBox="true"/>
          <p:nvPr/>
        </p:nvSpPr>
        <p:spPr>
          <a:xfrm rot="0">
            <a:off x="12621377" y="3315118"/>
            <a:ext cx="1627824" cy="1984516"/>
          </a:xfrm>
          <a:prstGeom prst="rect">
            <a:avLst/>
          </a:prstGeom>
        </p:spPr>
        <p:txBody>
          <a:bodyPr anchor="t" rtlCol="false" tIns="0" lIns="0" bIns="0" rIns="0">
            <a:spAutoFit/>
          </a:bodyPr>
          <a:lstStyle/>
          <a:p>
            <a:pPr algn="ctr">
              <a:lnSpc>
                <a:spcPts val="3807"/>
              </a:lnSpc>
            </a:pPr>
            <a:r>
              <a:rPr lang="en-US" sz="2719">
                <a:solidFill>
                  <a:srgbClr val="FFFFFF"/>
                </a:solidFill>
                <a:latin typeface="Helvetica World Bold"/>
              </a:rPr>
              <a:t>Handling</a:t>
            </a:r>
          </a:p>
          <a:p>
            <a:pPr algn="ctr">
              <a:lnSpc>
                <a:spcPts val="3807"/>
              </a:lnSpc>
            </a:pPr>
            <a:r>
              <a:rPr lang="en-US" sz="2719">
                <a:solidFill>
                  <a:srgbClr val="FFFFFF"/>
                </a:solidFill>
                <a:latin typeface="Helvetica World Bold"/>
              </a:rPr>
              <a:t> null </a:t>
            </a:r>
          </a:p>
          <a:p>
            <a:pPr algn="ctr">
              <a:lnSpc>
                <a:spcPts val="3807"/>
              </a:lnSpc>
            </a:pPr>
            <a:r>
              <a:rPr lang="en-US" sz="2719">
                <a:solidFill>
                  <a:srgbClr val="FFFFFF"/>
                </a:solidFill>
                <a:latin typeface="Helvetica World Bold"/>
              </a:rPr>
              <a:t>values</a:t>
            </a:r>
          </a:p>
          <a:p>
            <a:pPr algn="ctr">
              <a:lnSpc>
                <a:spcPts val="3807"/>
              </a:lnSpc>
            </a:pPr>
          </a:p>
        </p:txBody>
      </p:sp>
      <p:sp>
        <p:nvSpPr>
          <p:cNvPr name="TextBox 28" id="28"/>
          <p:cNvSpPr txBox="true"/>
          <p:nvPr/>
        </p:nvSpPr>
        <p:spPr>
          <a:xfrm rot="0">
            <a:off x="15358147" y="3485340"/>
            <a:ext cx="1876002" cy="1476515"/>
          </a:xfrm>
          <a:prstGeom prst="rect">
            <a:avLst/>
          </a:prstGeom>
        </p:spPr>
        <p:txBody>
          <a:bodyPr anchor="t" rtlCol="false" tIns="0" lIns="0" bIns="0" rIns="0">
            <a:spAutoFit/>
          </a:bodyPr>
          <a:lstStyle/>
          <a:p>
            <a:pPr algn="ctr">
              <a:lnSpc>
                <a:spcPts val="3667"/>
              </a:lnSpc>
            </a:pPr>
            <a:r>
              <a:rPr lang="en-US" sz="2619">
                <a:solidFill>
                  <a:srgbClr val="FFFFFF"/>
                </a:solidFill>
                <a:latin typeface="Helvetica World Bold"/>
              </a:rPr>
              <a:t>Exploratory data </a:t>
            </a:r>
          </a:p>
          <a:p>
            <a:pPr algn="ctr">
              <a:lnSpc>
                <a:spcPts val="3667"/>
              </a:lnSpc>
            </a:pPr>
            <a:r>
              <a:rPr lang="en-US" sz="2619">
                <a:solidFill>
                  <a:srgbClr val="FFFFFF"/>
                </a:solidFill>
                <a:latin typeface="Helvetica World Bold"/>
              </a:rPr>
              <a:t>analysis</a:t>
            </a:r>
          </a:p>
        </p:txBody>
      </p:sp>
      <p:sp>
        <p:nvSpPr>
          <p:cNvPr name="TextBox 29" id="29"/>
          <p:cNvSpPr txBox="true"/>
          <p:nvPr/>
        </p:nvSpPr>
        <p:spPr>
          <a:xfrm rot="0">
            <a:off x="3882231" y="3699402"/>
            <a:ext cx="1940959" cy="1163520"/>
          </a:xfrm>
          <a:prstGeom prst="rect">
            <a:avLst/>
          </a:prstGeom>
        </p:spPr>
        <p:txBody>
          <a:bodyPr anchor="t" rtlCol="false" tIns="0" lIns="0" bIns="0" rIns="0">
            <a:spAutoFit/>
          </a:bodyPr>
          <a:lstStyle/>
          <a:p>
            <a:pPr algn="ctr">
              <a:lnSpc>
                <a:spcPts val="4466"/>
              </a:lnSpc>
            </a:pPr>
            <a:r>
              <a:rPr lang="en-US" sz="2919" spc="17">
                <a:solidFill>
                  <a:srgbClr val="FFFFFF"/>
                </a:solidFill>
                <a:latin typeface="Helvetica World Bold"/>
              </a:rPr>
              <a:t>Importing modules</a:t>
            </a:r>
          </a:p>
        </p:txBody>
      </p:sp>
      <p:sp>
        <p:nvSpPr>
          <p:cNvPr name="TextBox 30" id="30"/>
          <p:cNvSpPr txBox="true"/>
          <p:nvPr/>
        </p:nvSpPr>
        <p:spPr>
          <a:xfrm rot="0">
            <a:off x="6746142" y="3742304"/>
            <a:ext cx="1934856" cy="1120618"/>
          </a:xfrm>
          <a:prstGeom prst="rect">
            <a:avLst/>
          </a:prstGeom>
        </p:spPr>
        <p:txBody>
          <a:bodyPr anchor="t" rtlCol="false" tIns="0" lIns="0" bIns="0" rIns="0">
            <a:spAutoFit/>
          </a:bodyPr>
          <a:lstStyle/>
          <a:p>
            <a:pPr algn="ctr">
              <a:lnSpc>
                <a:spcPts val="4207"/>
              </a:lnSpc>
            </a:pPr>
            <a:r>
              <a:rPr lang="en-US" sz="2921" spc="78">
                <a:solidFill>
                  <a:srgbClr val="FFFFFF"/>
                </a:solidFill>
                <a:latin typeface="Helvetica World Bold"/>
              </a:rPr>
              <a:t>Reading </a:t>
            </a:r>
          </a:p>
          <a:p>
            <a:pPr algn="ctr">
              <a:lnSpc>
                <a:spcPts val="4207"/>
              </a:lnSpc>
            </a:pPr>
            <a:r>
              <a:rPr lang="en-US" sz="2921" spc="78">
                <a:solidFill>
                  <a:srgbClr val="FFFFFF"/>
                </a:solidFill>
                <a:latin typeface="Helvetica World Bold"/>
              </a:rPr>
              <a:t>data</a:t>
            </a:r>
          </a:p>
        </p:txBody>
      </p:sp>
      <p:sp>
        <p:nvSpPr>
          <p:cNvPr name="TextBox 31" id="31"/>
          <p:cNvSpPr txBox="true"/>
          <p:nvPr/>
        </p:nvSpPr>
        <p:spPr>
          <a:xfrm rot="0">
            <a:off x="9760518" y="3638486"/>
            <a:ext cx="1627824" cy="1174256"/>
          </a:xfrm>
          <a:prstGeom prst="rect">
            <a:avLst/>
          </a:prstGeom>
        </p:spPr>
        <p:txBody>
          <a:bodyPr anchor="t" rtlCol="false" tIns="0" lIns="0" bIns="0" rIns="0">
            <a:spAutoFit/>
          </a:bodyPr>
          <a:lstStyle/>
          <a:p>
            <a:pPr algn="ctr">
              <a:lnSpc>
                <a:spcPts val="4367"/>
              </a:lnSpc>
            </a:pPr>
            <a:r>
              <a:rPr lang="en-US" sz="3119">
                <a:solidFill>
                  <a:srgbClr val="FFFFFF"/>
                </a:solidFill>
                <a:latin typeface="Helvetica World Bold"/>
              </a:rPr>
              <a:t>Study</a:t>
            </a:r>
          </a:p>
          <a:p>
            <a:pPr algn="ctr">
              <a:lnSpc>
                <a:spcPts val="4367"/>
              </a:lnSpc>
            </a:pPr>
            <a:r>
              <a:rPr lang="en-US" sz="3119">
                <a:solidFill>
                  <a:srgbClr val="FFFFFF"/>
                </a:solidFill>
                <a:latin typeface="Helvetica World Bold"/>
              </a:rPr>
              <a:t> dataset</a:t>
            </a:r>
          </a:p>
        </p:txBody>
      </p:sp>
      <p:grpSp>
        <p:nvGrpSpPr>
          <p:cNvPr name="Group 32" id="32"/>
          <p:cNvGrpSpPr/>
          <p:nvPr/>
        </p:nvGrpSpPr>
        <p:grpSpPr>
          <a:xfrm rot="0">
            <a:off x="527077" y="2396081"/>
            <a:ext cx="17233847" cy="406956"/>
            <a:chOff x="0" y="0"/>
            <a:chExt cx="22978462" cy="542608"/>
          </a:xfrm>
        </p:grpSpPr>
        <p:sp>
          <p:nvSpPr>
            <p:cNvPr name="AutoShape 33" id="33"/>
            <p:cNvSpPr/>
            <p:nvPr/>
          </p:nvSpPr>
          <p:spPr>
            <a:xfrm>
              <a:off x="0" y="271304"/>
              <a:ext cx="22978462" cy="0"/>
            </a:xfrm>
            <a:prstGeom prst="line">
              <a:avLst/>
            </a:prstGeom>
            <a:ln cap="rnd" w="63500">
              <a:solidFill>
                <a:srgbClr val="FFFFFF"/>
              </a:solidFill>
              <a:prstDash val="sysDot"/>
              <a:headEnd type="triangle" len="med" w="lg"/>
              <a:tailEnd type="triangle" len="med" w="lg"/>
            </a:ln>
          </p:spPr>
        </p:sp>
        <p:sp>
          <p:nvSpPr>
            <p:cNvPr name="AutoShape 34" id="34"/>
            <p:cNvSpPr/>
            <p:nvPr/>
          </p:nvSpPr>
          <p:spPr>
            <a:xfrm flipV="true">
              <a:off x="3855567" y="0"/>
              <a:ext cx="0" cy="542608"/>
            </a:xfrm>
            <a:prstGeom prst="line">
              <a:avLst/>
            </a:prstGeom>
            <a:ln cap="flat" w="50800">
              <a:solidFill>
                <a:srgbClr val="FFFFFF"/>
              </a:solidFill>
              <a:prstDash val="solid"/>
              <a:headEnd type="none" len="sm" w="sm"/>
              <a:tailEnd type="none" len="sm" w="sm"/>
            </a:ln>
          </p:spPr>
        </p:sp>
        <p:sp>
          <p:nvSpPr>
            <p:cNvPr name="AutoShape 35" id="35"/>
            <p:cNvSpPr/>
            <p:nvPr/>
          </p:nvSpPr>
          <p:spPr>
            <a:xfrm flipV="true">
              <a:off x="7680221" y="0"/>
              <a:ext cx="0" cy="542608"/>
            </a:xfrm>
            <a:prstGeom prst="line">
              <a:avLst/>
            </a:prstGeom>
            <a:ln cap="flat" w="50800">
              <a:solidFill>
                <a:srgbClr val="FFFFFF"/>
              </a:solidFill>
              <a:prstDash val="solid"/>
              <a:headEnd type="none" len="sm" w="sm"/>
              <a:tailEnd type="none" len="sm" w="sm"/>
            </a:ln>
          </p:spPr>
        </p:sp>
        <p:sp>
          <p:nvSpPr>
            <p:cNvPr name="AutoShape 36" id="36"/>
            <p:cNvSpPr/>
            <p:nvPr/>
          </p:nvSpPr>
          <p:spPr>
            <a:xfrm flipV="true">
              <a:off x="11484144" y="0"/>
              <a:ext cx="0" cy="542608"/>
            </a:xfrm>
            <a:prstGeom prst="line">
              <a:avLst/>
            </a:prstGeom>
            <a:ln cap="flat" w="50800">
              <a:solidFill>
                <a:srgbClr val="FFFFFF"/>
              </a:solidFill>
              <a:prstDash val="solid"/>
              <a:headEnd type="none" len="sm" w="sm"/>
              <a:tailEnd type="none" len="sm" w="sm"/>
            </a:ln>
          </p:spPr>
        </p:sp>
        <p:sp>
          <p:nvSpPr>
            <p:cNvPr name="AutoShape 37" id="37"/>
            <p:cNvSpPr/>
            <p:nvPr/>
          </p:nvSpPr>
          <p:spPr>
            <a:xfrm flipV="true">
              <a:off x="15308798" y="0"/>
              <a:ext cx="0" cy="542608"/>
            </a:xfrm>
            <a:prstGeom prst="line">
              <a:avLst/>
            </a:prstGeom>
            <a:ln cap="flat" w="50800">
              <a:solidFill>
                <a:srgbClr val="FFFFFF"/>
              </a:solidFill>
              <a:prstDash val="solid"/>
              <a:headEnd type="none" len="sm" w="sm"/>
              <a:tailEnd type="none" len="sm" w="sm"/>
            </a:ln>
          </p:spPr>
        </p:sp>
        <p:sp>
          <p:nvSpPr>
            <p:cNvPr name="AutoShape 38" id="38"/>
            <p:cNvSpPr/>
            <p:nvPr/>
          </p:nvSpPr>
          <p:spPr>
            <a:xfrm flipV="true">
              <a:off x="19116844" y="0"/>
              <a:ext cx="0" cy="542608"/>
            </a:xfrm>
            <a:prstGeom prst="line">
              <a:avLst/>
            </a:prstGeom>
            <a:ln cap="flat" w="50800">
              <a:solidFill>
                <a:srgbClr val="FFFFFF"/>
              </a:solidFill>
              <a:prstDash val="solid"/>
              <a:headEnd type="none" len="sm" w="sm"/>
              <a:tailEnd type="none" len="sm" w="sm"/>
            </a:ln>
          </p:spPr>
        </p:sp>
      </p:grpSp>
      <p:grpSp>
        <p:nvGrpSpPr>
          <p:cNvPr name="Group 39" id="39"/>
          <p:cNvGrpSpPr/>
          <p:nvPr/>
        </p:nvGrpSpPr>
        <p:grpSpPr>
          <a:xfrm rot="0">
            <a:off x="791255" y="6228126"/>
            <a:ext cx="2401193" cy="2538174"/>
            <a:chOff x="0" y="0"/>
            <a:chExt cx="632413" cy="668490"/>
          </a:xfrm>
        </p:grpSpPr>
        <p:sp>
          <p:nvSpPr>
            <p:cNvPr name="Freeform 40" id="4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1" id="4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42" id="42"/>
          <p:cNvSpPr txBox="true"/>
          <p:nvPr/>
        </p:nvSpPr>
        <p:spPr>
          <a:xfrm rot="0">
            <a:off x="453469" y="6362782"/>
            <a:ext cx="3076765" cy="2230764"/>
          </a:xfrm>
          <a:prstGeom prst="rect">
            <a:avLst/>
          </a:prstGeom>
        </p:spPr>
        <p:txBody>
          <a:bodyPr anchor="t" rtlCol="false" tIns="0" lIns="0" bIns="0" rIns="0">
            <a:spAutoFit/>
          </a:bodyPr>
          <a:lstStyle/>
          <a:p>
            <a:pPr algn="ctr">
              <a:lnSpc>
                <a:spcPts val="3358"/>
              </a:lnSpc>
            </a:pPr>
            <a:r>
              <a:rPr lang="en-US" sz="2398" spc="64">
                <a:solidFill>
                  <a:srgbClr val="FFFFFF"/>
                </a:solidFill>
                <a:latin typeface="Helvetica World Bold"/>
              </a:rPr>
              <a:t>Dividing independent</a:t>
            </a:r>
          </a:p>
          <a:p>
            <a:pPr algn="ctr">
              <a:lnSpc>
                <a:spcPts val="3358"/>
              </a:lnSpc>
            </a:pPr>
            <a:r>
              <a:rPr lang="en-US" sz="2398" spc="64">
                <a:solidFill>
                  <a:srgbClr val="FFFFFF"/>
                </a:solidFill>
                <a:latin typeface="Helvetica World Bold"/>
              </a:rPr>
              <a:t> and </a:t>
            </a:r>
          </a:p>
          <a:p>
            <a:pPr algn="ctr">
              <a:lnSpc>
                <a:spcPts val="3358"/>
              </a:lnSpc>
            </a:pPr>
            <a:r>
              <a:rPr lang="en-US" sz="2398" spc="64">
                <a:solidFill>
                  <a:srgbClr val="FFFFFF"/>
                </a:solidFill>
                <a:latin typeface="Helvetica World Bold"/>
              </a:rPr>
              <a:t>dependent variables</a:t>
            </a:r>
          </a:p>
        </p:txBody>
      </p:sp>
      <p:grpSp>
        <p:nvGrpSpPr>
          <p:cNvPr name="Group 43" id="43"/>
          <p:cNvGrpSpPr/>
          <p:nvPr/>
        </p:nvGrpSpPr>
        <p:grpSpPr>
          <a:xfrm rot="0">
            <a:off x="3652115" y="6228126"/>
            <a:ext cx="2401193" cy="2538174"/>
            <a:chOff x="0" y="0"/>
            <a:chExt cx="632413" cy="668490"/>
          </a:xfrm>
        </p:grpSpPr>
        <p:sp>
          <p:nvSpPr>
            <p:cNvPr name="Freeform 44" id="44"/>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5" id="45"/>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46" id="46"/>
          <p:cNvSpPr txBox="true"/>
          <p:nvPr/>
        </p:nvSpPr>
        <p:spPr>
          <a:xfrm rot="0">
            <a:off x="3882231" y="6563028"/>
            <a:ext cx="1940959" cy="1848939"/>
          </a:xfrm>
          <a:prstGeom prst="rect">
            <a:avLst/>
          </a:prstGeom>
        </p:spPr>
        <p:txBody>
          <a:bodyPr anchor="t" rtlCol="false" tIns="0" lIns="0" bIns="0" rIns="0">
            <a:spAutoFit/>
          </a:bodyPr>
          <a:lstStyle/>
          <a:p>
            <a:pPr algn="ctr">
              <a:lnSpc>
                <a:spcPts val="4619"/>
              </a:lnSpc>
            </a:pPr>
            <a:r>
              <a:rPr lang="en-US" sz="3019" spc="18">
                <a:solidFill>
                  <a:srgbClr val="FFFFFF"/>
                </a:solidFill>
                <a:latin typeface="Helvetica World Bold"/>
              </a:rPr>
              <a:t>Splitting the</a:t>
            </a:r>
          </a:p>
          <a:p>
            <a:pPr algn="ctr">
              <a:lnSpc>
                <a:spcPts val="4619"/>
              </a:lnSpc>
            </a:pPr>
            <a:r>
              <a:rPr lang="en-US" sz="3019" spc="18">
                <a:solidFill>
                  <a:srgbClr val="FFFFFF"/>
                </a:solidFill>
                <a:latin typeface="Helvetica World Bold"/>
              </a:rPr>
              <a:t> data</a:t>
            </a:r>
          </a:p>
        </p:txBody>
      </p:sp>
      <p:grpSp>
        <p:nvGrpSpPr>
          <p:cNvPr name="Group 47" id="47"/>
          <p:cNvGrpSpPr/>
          <p:nvPr/>
        </p:nvGrpSpPr>
        <p:grpSpPr>
          <a:xfrm rot="0">
            <a:off x="6512974" y="6228126"/>
            <a:ext cx="2401193" cy="2538174"/>
            <a:chOff x="0" y="0"/>
            <a:chExt cx="632413" cy="668490"/>
          </a:xfrm>
        </p:grpSpPr>
        <p:sp>
          <p:nvSpPr>
            <p:cNvPr name="Freeform 48" id="48"/>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9" id="49"/>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0" id="50"/>
          <p:cNvSpPr txBox="true"/>
          <p:nvPr/>
        </p:nvSpPr>
        <p:spPr>
          <a:xfrm rot="0">
            <a:off x="6739107" y="6903567"/>
            <a:ext cx="1934856" cy="1170910"/>
          </a:xfrm>
          <a:prstGeom prst="rect">
            <a:avLst/>
          </a:prstGeom>
        </p:spPr>
        <p:txBody>
          <a:bodyPr anchor="t" rtlCol="false" tIns="0" lIns="0" bIns="0" rIns="0">
            <a:spAutoFit/>
          </a:bodyPr>
          <a:lstStyle/>
          <a:p>
            <a:pPr algn="ctr">
              <a:lnSpc>
                <a:spcPts val="4351"/>
              </a:lnSpc>
            </a:pPr>
            <a:r>
              <a:rPr lang="en-US" sz="3021" spc="81">
                <a:solidFill>
                  <a:srgbClr val="FFFFFF"/>
                </a:solidFill>
                <a:latin typeface="Helvetica World Bold"/>
              </a:rPr>
              <a:t>Feature scaling</a:t>
            </a:r>
          </a:p>
        </p:txBody>
      </p:sp>
      <p:grpSp>
        <p:nvGrpSpPr>
          <p:cNvPr name="Group 51" id="51"/>
          <p:cNvGrpSpPr/>
          <p:nvPr/>
        </p:nvGrpSpPr>
        <p:grpSpPr>
          <a:xfrm rot="0">
            <a:off x="9373833" y="6253272"/>
            <a:ext cx="2401193" cy="2538174"/>
            <a:chOff x="0" y="0"/>
            <a:chExt cx="632413" cy="668490"/>
          </a:xfrm>
        </p:grpSpPr>
        <p:sp>
          <p:nvSpPr>
            <p:cNvPr name="Freeform 52" id="52"/>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53" id="53"/>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4" id="54"/>
          <p:cNvSpPr txBox="true"/>
          <p:nvPr/>
        </p:nvSpPr>
        <p:spPr>
          <a:xfrm rot="0">
            <a:off x="9680242" y="6919420"/>
            <a:ext cx="1788375" cy="1174256"/>
          </a:xfrm>
          <a:prstGeom prst="rect">
            <a:avLst/>
          </a:prstGeom>
        </p:spPr>
        <p:txBody>
          <a:bodyPr anchor="t" rtlCol="false" tIns="0" lIns="0" bIns="0" rIns="0">
            <a:spAutoFit/>
          </a:bodyPr>
          <a:lstStyle/>
          <a:p>
            <a:pPr algn="ctr">
              <a:lnSpc>
                <a:spcPts val="4367"/>
              </a:lnSpc>
            </a:pPr>
            <a:r>
              <a:rPr lang="en-US" sz="3119">
                <a:solidFill>
                  <a:srgbClr val="FFFFFF"/>
                </a:solidFill>
                <a:latin typeface="Helvetica World Bold"/>
              </a:rPr>
              <a:t>Applying model</a:t>
            </a:r>
          </a:p>
        </p:txBody>
      </p:sp>
      <p:grpSp>
        <p:nvGrpSpPr>
          <p:cNvPr name="Group 55" id="55"/>
          <p:cNvGrpSpPr/>
          <p:nvPr/>
        </p:nvGrpSpPr>
        <p:grpSpPr>
          <a:xfrm rot="0">
            <a:off x="12234693" y="6266036"/>
            <a:ext cx="2401193" cy="2538174"/>
            <a:chOff x="0" y="0"/>
            <a:chExt cx="632413" cy="668490"/>
          </a:xfrm>
        </p:grpSpPr>
        <p:sp>
          <p:nvSpPr>
            <p:cNvPr name="Freeform 56" id="56"/>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57" id="57"/>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8" id="58"/>
          <p:cNvSpPr txBox="true"/>
          <p:nvPr/>
        </p:nvSpPr>
        <p:spPr>
          <a:xfrm rot="0">
            <a:off x="12579202" y="6343523"/>
            <a:ext cx="1712175" cy="2278806"/>
          </a:xfrm>
          <a:prstGeom prst="rect">
            <a:avLst/>
          </a:prstGeom>
        </p:spPr>
        <p:txBody>
          <a:bodyPr anchor="t" rtlCol="false" tIns="0" lIns="0" bIns="0" rIns="0">
            <a:spAutoFit/>
          </a:bodyPr>
          <a:lstStyle/>
          <a:p>
            <a:pPr algn="ctr">
              <a:lnSpc>
                <a:spcPts val="3354"/>
              </a:lnSpc>
            </a:pPr>
            <a:r>
              <a:rPr lang="en-US" sz="2560">
                <a:solidFill>
                  <a:srgbClr val="FFFFFF"/>
                </a:solidFill>
                <a:latin typeface="Helvetica World Bold"/>
              </a:rPr>
              <a:t>Predicted values</a:t>
            </a:r>
          </a:p>
          <a:p>
            <a:pPr algn="ctr">
              <a:lnSpc>
                <a:spcPts val="3354"/>
              </a:lnSpc>
            </a:pPr>
            <a:r>
              <a:rPr lang="en-US" sz="2560">
                <a:solidFill>
                  <a:srgbClr val="FFFFFF"/>
                </a:solidFill>
                <a:latin typeface="Helvetica World Bold"/>
              </a:rPr>
              <a:t> vs original values</a:t>
            </a:r>
          </a:p>
        </p:txBody>
      </p:sp>
      <p:grpSp>
        <p:nvGrpSpPr>
          <p:cNvPr name="Group 59" id="59"/>
          <p:cNvGrpSpPr/>
          <p:nvPr/>
        </p:nvGrpSpPr>
        <p:grpSpPr>
          <a:xfrm rot="0">
            <a:off x="15095552" y="6253272"/>
            <a:ext cx="2401193" cy="2538174"/>
            <a:chOff x="0" y="0"/>
            <a:chExt cx="632413" cy="668490"/>
          </a:xfrm>
        </p:grpSpPr>
        <p:sp>
          <p:nvSpPr>
            <p:cNvPr name="Freeform 60" id="6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61" id="6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62" id="62"/>
          <p:cNvSpPr txBox="true"/>
          <p:nvPr/>
        </p:nvSpPr>
        <p:spPr>
          <a:xfrm rot="0">
            <a:off x="15358147" y="6777815"/>
            <a:ext cx="1876002" cy="1599071"/>
          </a:xfrm>
          <a:prstGeom prst="rect">
            <a:avLst/>
          </a:prstGeom>
        </p:spPr>
        <p:txBody>
          <a:bodyPr anchor="t" rtlCol="false" tIns="0" lIns="0" bIns="0" rIns="0">
            <a:spAutoFit/>
          </a:bodyPr>
          <a:lstStyle/>
          <a:p>
            <a:pPr algn="ctr">
              <a:lnSpc>
                <a:spcPts val="3947"/>
              </a:lnSpc>
            </a:pPr>
            <a:r>
              <a:rPr lang="en-US" sz="2819">
                <a:solidFill>
                  <a:srgbClr val="FFFFFF"/>
                </a:solidFill>
                <a:latin typeface="Helvetica World Bold"/>
              </a:rPr>
              <a:t>Saving </a:t>
            </a:r>
          </a:p>
          <a:p>
            <a:pPr algn="ctr">
              <a:lnSpc>
                <a:spcPts val="3947"/>
              </a:lnSpc>
            </a:pPr>
            <a:r>
              <a:rPr lang="en-US" sz="2819">
                <a:solidFill>
                  <a:srgbClr val="FFFFFF"/>
                </a:solidFill>
                <a:latin typeface="Helvetica World Bold"/>
              </a:rPr>
              <a:t>the</a:t>
            </a:r>
          </a:p>
          <a:p>
            <a:pPr algn="ctr">
              <a:lnSpc>
                <a:spcPts val="3947"/>
              </a:lnSpc>
            </a:pPr>
            <a:r>
              <a:rPr lang="en-US" sz="2819">
                <a:solidFill>
                  <a:srgbClr val="FFFFFF"/>
                </a:solidFill>
                <a:latin typeface="Helvetica World Bold"/>
              </a:rPr>
              <a:t>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404426" y="6065907"/>
            <a:ext cx="4017462" cy="4097411"/>
            <a:chOff x="0" y="0"/>
            <a:chExt cx="5356615" cy="5463214"/>
          </a:xfrm>
        </p:grpSpPr>
        <p:pic>
          <p:nvPicPr>
            <p:cNvPr name="Picture 3" id="3"/>
            <p:cNvPicPr>
              <a:picLocks noChangeAspect="true"/>
            </p:cNvPicPr>
            <p:nvPr/>
          </p:nvPicPr>
          <p:blipFill>
            <a:blip r:embed="rId2"/>
            <a:srcRect l="975" t="0" r="975" b="0"/>
            <a:stretch>
              <a:fillRect/>
            </a:stretch>
          </p:blipFill>
          <p:spPr>
            <a:xfrm flipH="false" flipV="false">
              <a:off x="0" y="0"/>
              <a:ext cx="5356615" cy="5463214"/>
            </a:xfrm>
            <a:prstGeom prst="rect">
              <a:avLst/>
            </a:prstGeom>
          </p:spPr>
        </p:pic>
      </p:grpSp>
      <p:sp>
        <p:nvSpPr>
          <p:cNvPr name="Freeform 4" id="4"/>
          <p:cNvSpPr/>
          <p:nvPr/>
        </p:nvSpPr>
        <p:spPr>
          <a:xfrm flipH="true" flipV="false" rot="5400000">
            <a:off x="15411480" y="1564252"/>
            <a:ext cx="3010408" cy="3010408"/>
          </a:xfrm>
          <a:custGeom>
            <a:avLst/>
            <a:gdLst/>
            <a:ahLst/>
            <a:cxnLst/>
            <a:rect r="r" b="b" t="t" l="l"/>
            <a:pathLst>
              <a:path h="3010408" w="3010408">
                <a:moveTo>
                  <a:pt x="3010408" y="0"/>
                </a:moveTo>
                <a:lnTo>
                  <a:pt x="0" y="0"/>
                </a:lnTo>
                <a:lnTo>
                  <a:pt x="0" y="3010409"/>
                </a:lnTo>
                <a:lnTo>
                  <a:pt x="3010408" y="3010409"/>
                </a:lnTo>
                <a:lnTo>
                  <a:pt x="30104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54977" y="693420"/>
            <a:ext cx="8921198" cy="708660"/>
          </a:xfrm>
          <a:prstGeom prst="rect">
            <a:avLst/>
          </a:prstGeom>
        </p:spPr>
        <p:txBody>
          <a:bodyPr anchor="t" rtlCol="false" tIns="0" lIns="0" bIns="0" rIns="0">
            <a:spAutoFit/>
          </a:bodyPr>
          <a:lstStyle/>
          <a:p>
            <a:pPr>
              <a:lnSpc>
                <a:spcPts val="4950"/>
              </a:lnSpc>
            </a:pPr>
            <a:r>
              <a:rPr lang="en-US" sz="4500">
                <a:solidFill>
                  <a:srgbClr val="FFFFFF"/>
                </a:solidFill>
                <a:latin typeface="Helvetica World Bold"/>
              </a:rPr>
              <a:t>Problem Statement : - </a:t>
            </a:r>
          </a:p>
        </p:txBody>
      </p:sp>
      <p:sp>
        <p:nvSpPr>
          <p:cNvPr name="TextBox 6" id="6"/>
          <p:cNvSpPr txBox="true"/>
          <p:nvPr/>
        </p:nvSpPr>
        <p:spPr>
          <a:xfrm rot="0">
            <a:off x="0" y="1933974"/>
            <a:ext cx="14850720" cy="2640687"/>
          </a:xfrm>
          <a:prstGeom prst="rect">
            <a:avLst/>
          </a:prstGeom>
        </p:spPr>
        <p:txBody>
          <a:bodyPr anchor="t" rtlCol="false" tIns="0" lIns="0" bIns="0" rIns="0">
            <a:spAutoFit/>
          </a:bodyPr>
          <a:lstStyle/>
          <a:p>
            <a:pPr algn="ctr">
              <a:lnSpc>
                <a:spcPts val="4285"/>
              </a:lnSpc>
            </a:pPr>
            <a:r>
              <a:rPr lang="en-US" sz="3060">
                <a:solidFill>
                  <a:srgbClr val="FFFFFF"/>
                </a:solidFill>
                <a:latin typeface="Canva Sans"/>
              </a:rPr>
              <a:t>• </a:t>
            </a:r>
            <a:r>
              <a:rPr lang="en-US" sz="3060">
                <a:solidFill>
                  <a:srgbClr val="FFFFFF"/>
                </a:solidFill>
                <a:latin typeface="Canva Sans Bold Italics"/>
              </a:rPr>
              <a:t>In earlier days, the concrete strength is measure through other traditional methods like using drill holes, weight spring, or using sensors. But that           requires a significant destruction of test sample and thereby increasing the cost. </a:t>
            </a:r>
          </a:p>
          <a:p>
            <a:pPr algn="ctr">
              <a:lnSpc>
                <a:spcPts val="3865"/>
              </a:lnSpc>
            </a:pPr>
          </a:p>
        </p:txBody>
      </p:sp>
      <p:sp>
        <p:nvSpPr>
          <p:cNvPr name="TextBox 7" id="7"/>
          <p:cNvSpPr txBox="true"/>
          <p:nvPr/>
        </p:nvSpPr>
        <p:spPr>
          <a:xfrm rot="0">
            <a:off x="401664" y="4527036"/>
            <a:ext cx="14850720" cy="2463721"/>
          </a:xfrm>
          <a:prstGeom prst="rect">
            <a:avLst/>
          </a:prstGeom>
        </p:spPr>
        <p:txBody>
          <a:bodyPr anchor="t" rtlCol="false" tIns="0" lIns="0" bIns="0" rIns="0">
            <a:spAutoFit/>
          </a:bodyPr>
          <a:lstStyle/>
          <a:p>
            <a:pPr algn="ctr">
              <a:lnSpc>
                <a:spcPts val="3994"/>
              </a:lnSpc>
            </a:pPr>
            <a:r>
              <a:rPr lang="en-US" sz="2853">
                <a:solidFill>
                  <a:srgbClr val="FFFFFF"/>
                </a:solidFill>
                <a:latin typeface="Canva Sans"/>
              </a:rPr>
              <a:t>• </a:t>
            </a:r>
            <a:r>
              <a:rPr lang="en-US" sz="2853">
                <a:solidFill>
                  <a:srgbClr val="FFFFFF"/>
                </a:solidFill>
                <a:latin typeface="Canva Sans Bold Italics"/>
              </a:rPr>
              <a:t>And the accuracy was also hardly 70%.This is generally determined by a standard crushing test on a concrete cylinder. This requires engineers to build small concrete cylinders with different combinations of raw materials and test these cylinders for strength variations with a change in each raw material. </a:t>
            </a:r>
          </a:p>
          <a:p>
            <a:pPr algn="ctr">
              <a:lnSpc>
                <a:spcPts val="3714"/>
              </a:lnSpc>
            </a:pPr>
          </a:p>
        </p:txBody>
      </p:sp>
      <p:sp>
        <p:nvSpPr>
          <p:cNvPr name="TextBox 8" id="8"/>
          <p:cNvSpPr txBox="true"/>
          <p:nvPr/>
        </p:nvSpPr>
        <p:spPr>
          <a:xfrm rot="0">
            <a:off x="401664" y="6927241"/>
            <a:ext cx="13831931" cy="3236077"/>
          </a:xfrm>
          <a:prstGeom prst="rect">
            <a:avLst/>
          </a:prstGeom>
        </p:spPr>
        <p:txBody>
          <a:bodyPr anchor="t" rtlCol="false" tIns="0" lIns="0" bIns="0" rIns="0">
            <a:spAutoFit/>
          </a:bodyPr>
          <a:lstStyle/>
          <a:p>
            <a:pPr algn="ctr">
              <a:lnSpc>
                <a:spcPts val="4333"/>
              </a:lnSpc>
            </a:pPr>
            <a:r>
              <a:rPr lang="en-US" sz="3095">
                <a:solidFill>
                  <a:srgbClr val="FFFFFF"/>
                </a:solidFill>
                <a:latin typeface="Canva Sans"/>
              </a:rPr>
              <a:t>• </a:t>
            </a:r>
            <a:r>
              <a:rPr lang="en-US" sz="3095">
                <a:solidFill>
                  <a:srgbClr val="FFFFFF"/>
                </a:solidFill>
                <a:latin typeface="Canva Sans Bold Italics"/>
              </a:rPr>
              <a:t>The recommended wait time for testing the cylinder is 28 days to ensure correct results. This consumes a lot of time and requires a lot of labour to prepare different prototypes and test them. Also, this method is prone to human error and one small mistake can cause the wait time to drastically increase.</a:t>
            </a:r>
          </a:p>
          <a:p>
            <a:pPr algn="ctr">
              <a:lnSpc>
                <a:spcPts val="433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DAGDpH-nPqE</dc:identifier>
  <dcterms:modified xsi:type="dcterms:W3CDTF">2011-08-01T06:04:30Z</dcterms:modified>
  <cp:revision>1</cp:revision>
  <dc:title>• To predict the concrete strength of using the composition of its mixture and age of the concrete. Concrete has been widely used in recent years because its production compliments environmental conservation.</dc:title>
</cp:coreProperties>
</file>